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9"/>
  </p:handoutMasterIdLst>
  <p:sldIdLst>
    <p:sldId id="256" r:id="rId2"/>
    <p:sldId id="257" r:id="rId3"/>
    <p:sldId id="258" r:id="rId4"/>
    <p:sldId id="259" r:id="rId5"/>
    <p:sldId id="260" r:id="rId6"/>
    <p:sldId id="261" r:id="rId7"/>
    <p:sldId id="263" r:id="rId8"/>
  </p:sldIdLst>
  <p:sldSz cx="6858000" cy="9906000" type="A4"/>
  <p:notesSz cx="9869488"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8" d="100"/>
          <a:sy n="48" d="100"/>
        </p:scale>
        <p:origin x="23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6778" cy="3379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0426" y="0"/>
            <a:ext cx="4276778" cy="337958"/>
          </a:xfrm>
          <a:prstGeom prst="rect">
            <a:avLst/>
          </a:prstGeom>
        </p:spPr>
        <p:txBody>
          <a:bodyPr vert="horz" lIns="91440" tIns="45720" rIns="91440" bIns="45720" rtlCol="0"/>
          <a:lstStyle>
            <a:lvl1pPr algn="r">
              <a:defRPr sz="1200"/>
            </a:lvl1pPr>
          </a:lstStyle>
          <a:p>
            <a:fld id="{2B5B6506-FD3A-4748-A170-AB8C74AF7284}" type="datetimeFigureOut">
              <a:rPr kumimoji="1" lang="ja-JP" altLang="en-US" smtClean="0"/>
              <a:t>2024/11/8</a:t>
            </a:fld>
            <a:endParaRPr kumimoji="1" lang="ja-JP" altLang="en-US"/>
          </a:p>
        </p:txBody>
      </p:sp>
      <p:sp>
        <p:nvSpPr>
          <p:cNvPr id="4" name="フッター プレースホルダー 3"/>
          <p:cNvSpPr>
            <a:spLocks noGrp="1"/>
          </p:cNvSpPr>
          <p:nvPr>
            <p:ph type="ftr" sz="quarter" idx="2"/>
          </p:nvPr>
        </p:nvSpPr>
        <p:spPr>
          <a:xfrm>
            <a:off x="0" y="6397806"/>
            <a:ext cx="4276778" cy="3379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0426" y="6397806"/>
            <a:ext cx="4276778" cy="337957"/>
          </a:xfrm>
          <a:prstGeom prst="rect">
            <a:avLst/>
          </a:prstGeom>
        </p:spPr>
        <p:txBody>
          <a:bodyPr vert="horz" lIns="91440" tIns="45720" rIns="91440" bIns="45720" rtlCol="0" anchor="b"/>
          <a:lstStyle>
            <a:lvl1pPr algn="r">
              <a:defRPr sz="1200"/>
            </a:lvl1pPr>
          </a:lstStyle>
          <a:p>
            <a:fld id="{ADBFA08C-C22D-4BA7-B145-F791030C4489}" type="slidenum">
              <a:rPr kumimoji="1" lang="ja-JP" altLang="en-US" smtClean="0"/>
              <a:t>‹#›</a:t>
            </a:fld>
            <a:endParaRPr kumimoji="1" lang="ja-JP" altLang="en-US"/>
          </a:p>
        </p:txBody>
      </p:sp>
    </p:spTree>
    <p:extLst>
      <p:ext uri="{BB962C8B-B14F-4D97-AF65-F5344CB8AC3E}">
        <p14:creationId xmlns:p14="http://schemas.microsoft.com/office/powerpoint/2010/main" val="255341782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184243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3537283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929731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3147568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428423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190026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19796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342113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49821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655482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058F66C-D0C0-4E1F-9AB7-AC8F8A271E20}" type="datetimeFigureOut">
              <a:rPr kumimoji="1" lang="ja-JP" altLang="en-US" smtClean="0"/>
              <a:t>2024/11/8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4281859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058F66C-D0C0-4E1F-9AB7-AC8F8A271E20}" type="datetimeFigureOut">
              <a:rPr kumimoji="1" lang="ja-JP" altLang="en-US" smtClean="0"/>
              <a:t>2024/11/8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AAD896F-B8F6-4AAD-951E-320E3D873A7A}" type="slidenum">
              <a:rPr kumimoji="1" lang="ja-JP" altLang="en-US" smtClean="0"/>
              <a:t>‹#›</a:t>
            </a:fld>
            <a:endParaRPr kumimoji="1" lang="ja-JP" altLang="en-US"/>
          </a:p>
        </p:txBody>
      </p:sp>
    </p:spTree>
    <p:extLst>
      <p:ext uri="{BB962C8B-B14F-4D97-AF65-F5344CB8AC3E}">
        <p14:creationId xmlns:p14="http://schemas.microsoft.com/office/powerpoint/2010/main" val="1874781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4" Type="http://schemas.openxmlformats.org/officeDocument/2006/relationships/audio" Target="../media/media2.mp3"/></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ss-promotion@city.yokohama.&#65356;&#65351;.jp"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400550" y="7296150"/>
            <a:ext cx="2457450" cy="2457450"/>
          </a:xfrm>
          <a:prstGeom prst="rect">
            <a:avLst/>
          </a:prstGeom>
        </p:spPr>
      </p:pic>
      <p:sp>
        <p:nvSpPr>
          <p:cNvPr id="4" name="正方形/長方形 3"/>
          <p:cNvSpPr/>
          <p:nvPr/>
        </p:nvSpPr>
        <p:spPr>
          <a:xfrm>
            <a:off x="0" y="5013196"/>
            <a:ext cx="6858000" cy="1352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377685" y="3637724"/>
            <a:ext cx="6102627" cy="1231106"/>
          </a:xfrm>
          <a:prstGeom prst="rect">
            <a:avLst/>
          </a:prstGeom>
          <a:noFill/>
        </p:spPr>
        <p:txBody>
          <a:bodyPr wrap="square" rtlCol="0">
            <a:spAutoFit/>
          </a:bodyPr>
          <a:lstStyle/>
          <a:p>
            <a:pPr algn="ctr"/>
            <a:r>
              <a:rPr kumimoji="1" lang="ja-JP" altLang="en-US" sz="2800" b="1" dirty="0" smtClean="0">
                <a:latin typeface="UD デジタル 教科書体 NK-R" panose="02020400000000000000" pitchFamily="18" charset="-128"/>
                <a:ea typeface="UD デジタル 教科書体 NK-R" panose="02020400000000000000" pitchFamily="18" charset="-128"/>
              </a:rPr>
              <a:t>横浜の都市ブランドを表すサウンドロゴ</a:t>
            </a:r>
            <a:endParaRPr kumimoji="1" lang="en-US" altLang="ja-JP" sz="2800" b="1" dirty="0" smtClean="0">
              <a:latin typeface="UD デジタル 教科書体 NK-R" panose="02020400000000000000" pitchFamily="18" charset="-128"/>
              <a:ea typeface="UD デジタル 教科書体 NK-R" panose="02020400000000000000" pitchFamily="18" charset="-128"/>
            </a:endParaRPr>
          </a:p>
          <a:p>
            <a:pPr algn="ctr"/>
            <a:endParaRPr kumimoji="1" lang="en-US" altLang="ja-JP" dirty="0" smtClean="0">
              <a:latin typeface="UD デジタル 教科書体 NK-R" panose="02020400000000000000" pitchFamily="18" charset="-128"/>
              <a:ea typeface="UD デジタル 教科書体 NK-R" panose="02020400000000000000" pitchFamily="18" charset="-128"/>
            </a:endParaRPr>
          </a:p>
          <a:p>
            <a:pPr algn="ctr"/>
            <a:r>
              <a:rPr kumimoji="1" lang="ja-JP" altLang="en-US" sz="2800" dirty="0" smtClean="0">
                <a:latin typeface="UD デジタル 教科書体 NK-R" panose="02020400000000000000" pitchFamily="18" charset="-128"/>
                <a:ea typeface="UD デジタル 教科書体 NK-R" panose="02020400000000000000" pitchFamily="18" charset="-128"/>
              </a:rPr>
              <a:t>使用ガイドライン</a:t>
            </a:r>
            <a:endParaRPr kumimoji="1" lang="ja-JP" altLang="en-US" sz="2800" dirty="0">
              <a:latin typeface="UD デジタル 教科書体 NK-R" panose="02020400000000000000" pitchFamily="18" charset="-128"/>
              <a:ea typeface="UD デジタル 教科書体 NK-R" panose="02020400000000000000" pitchFamily="18"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85" y="503415"/>
            <a:ext cx="1431621" cy="1131157"/>
          </a:xfrm>
          <a:prstGeom prst="rect">
            <a:avLst/>
          </a:prstGeom>
        </p:spPr>
      </p:pic>
      <p:sp>
        <p:nvSpPr>
          <p:cNvPr id="7" name="テキスト ボックス 6"/>
          <p:cNvSpPr txBox="1"/>
          <p:nvPr/>
        </p:nvSpPr>
        <p:spPr>
          <a:xfrm>
            <a:off x="360752" y="8800250"/>
            <a:ext cx="4414448" cy="877163"/>
          </a:xfrm>
          <a:prstGeom prst="rect">
            <a:avLst/>
          </a:prstGeom>
          <a:noFill/>
        </p:spPr>
        <p:txBody>
          <a:bodyPr wrap="square" rtlCol="0">
            <a:spAutoFit/>
          </a:bodyPr>
          <a:lstStyle/>
          <a:p>
            <a:r>
              <a:rPr kumimoji="1" lang="ja-JP" altLang="en-US" b="1" dirty="0" smtClean="0">
                <a:latin typeface="UD デジタル 教科書体 NK-R" panose="02020400000000000000" pitchFamily="18" charset="-128"/>
                <a:ea typeface="UD デジタル 教科書体 NK-R" panose="02020400000000000000" pitchFamily="18" charset="-128"/>
              </a:rPr>
              <a:t>政策経営局</a:t>
            </a:r>
            <a:r>
              <a:rPr kumimoji="1" lang="ja-JP" altLang="en-US" b="1" dirty="0">
                <a:latin typeface="UD デジタル 教科書体 NK-R" panose="02020400000000000000" pitchFamily="18" charset="-128"/>
                <a:ea typeface="UD デジタル 教科書体 NK-R" panose="02020400000000000000" pitchFamily="18" charset="-128"/>
              </a:rPr>
              <a:t>広報戦略・</a:t>
            </a:r>
            <a:r>
              <a:rPr kumimoji="1" lang="ja-JP" altLang="en-US" b="1" dirty="0" smtClean="0">
                <a:latin typeface="UD デジタル 教科書体 NK-R" panose="02020400000000000000" pitchFamily="18" charset="-128"/>
                <a:ea typeface="UD デジタル 教科書体 NK-R" panose="02020400000000000000" pitchFamily="18" charset="-128"/>
              </a:rPr>
              <a:t>プロモーション課</a:t>
            </a:r>
            <a:endParaRPr kumimoji="1" lang="en-US" altLang="ja-JP" b="1" dirty="0" smtClean="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400" b="1" dirty="0" smtClean="0">
                <a:latin typeface="UD デジタル 教科書体 NK-R" panose="02020400000000000000" pitchFamily="18" charset="-128"/>
                <a:ea typeface="UD デジタル 教科書体 NK-R" panose="02020400000000000000" pitchFamily="18" charset="-128"/>
              </a:rPr>
              <a:t>　電話：</a:t>
            </a:r>
            <a:r>
              <a:rPr kumimoji="1" lang="en-US" altLang="ja-JP" sz="1400" b="1" dirty="0" smtClean="0">
                <a:latin typeface="UD デジタル 教科書体 NK-R" panose="02020400000000000000" pitchFamily="18" charset="-128"/>
                <a:ea typeface="UD デジタル 教科書体 NK-R" panose="02020400000000000000" pitchFamily="18" charset="-128"/>
              </a:rPr>
              <a:t>045-671-3680</a:t>
            </a:r>
          </a:p>
          <a:p>
            <a:r>
              <a:rPr kumimoji="1" lang="ja-JP" altLang="en-US" sz="1400" dirty="0" smtClean="0">
                <a:latin typeface="UD デジタル 教科書体 NK-R" panose="02020400000000000000" pitchFamily="18" charset="-128"/>
                <a:ea typeface="UD デジタル 教科書体 NK-R" panose="02020400000000000000" pitchFamily="18" charset="-128"/>
              </a:rPr>
              <a:t>　</a:t>
            </a:r>
            <a:r>
              <a:rPr kumimoji="1" lang="en-US" altLang="ja-JP" sz="1400" dirty="0" smtClean="0">
                <a:latin typeface="UD デジタル 教科書体 NK-R" panose="02020400000000000000" pitchFamily="18" charset="-128"/>
                <a:ea typeface="UD デジタル 教科書体 NK-R" panose="02020400000000000000" pitchFamily="18" charset="-128"/>
              </a:rPr>
              <a:t>E-mail</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en-US" altLang="ja-JP" sz="1400" dirty="0" smtClean="0">
                <a:latin typeface="UD デジタル 教科書体 NK-R" panose="02020400000000000000" pitchFamily="18" charset="-128"/>
                <a:ea typeface="UD デジタル 教科書体 NK-R" panose="02020400000000000000" pitchFamily="18" charset="-128"/>
              </a:rPr>
              <a:t>ss-promotion@city.yokohama.lg.jp</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158956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使用にあたって</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4" name="直線コネクタ 3"/>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6" name="テキスト ボックス 5"/>
          <p:cNvSpPr txBox="1"/>
          <p:nvPr/>
        </p:nvSpPr>
        <p:spPr>
          <a:xfrm>
            <a:off x="238120" y="881992"/>
            <a:ext cx="6343653" cy="938719"/>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■サウンドロゴの使用目的　（使用取扱要綱第２条）</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marL="180975">
              <a:spcBef>
                <a:spcPts val="600"/>
              </a:spcBef>
            </a:pPr>
            <a:r>
              <a:rPr kumimoji="1" lang="ja-JP" altLang="en-US" sz="1200" dirty="0">
                <a:latin typeface="UD デジタル 教科書体 NK-R" panose="02020400000000000000" pitchFamily="18" charset="-128"/>
                <a:ea typeface="UD デジタル 教科書体 NK-R" panose="02020400000000000000" pitchFamily="18" charset="-128"/>
              </a:rPr>
              <a:t>サウンドロゴは、横浜の魅力や特徴を音で表現したもので、音を通じて横浜のイメージを市内外に発信することで、横浜の都市ブランドを想起させ、横浜への親しみや愛着を醸成することを目的とする。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238119" y="2080061"/>
            <a:ext cx="6343653" cy="2246769"/>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■サウンドロゴの使用できる者　（使用取扱要綱第３条）</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marL="457200" indent="-277813">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サウンドロゴ</a:t>
            </a:r>
            <a:r>
              <a:rPr kumimoji="1" lang="ja-JP" altLang="en-US" sz="1200" dirty="0">
                <a:latin typeface="UD デジタル 教科書体 NK-R" panose="02020400000000000000" pitchFamily="18" charset="-128"/>
                <a:ea typeface="UD デジタル 教科書体 NK-R" panose="02020400000000000000" pitchFamily="18" charset="-128"/>
              </a:rPr>
              <a:t>は、次の各号のいずれかに該当する場合を除き</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どなた</a:t>
            </a:r>
            <a:r>
              <a:rPr kumimoji="1" lang="ja-JP" altLang="en-US" sz="1200" dirty="0" smtClean="0">
                <a:latin typeface="UD デジタル 教科書体 NK-R" panose="02020400000000000000" pitchFamily="18" charset="-128"/>
                <a:ea typeface="UD デジタル 教科書体 NK-R" panose="02020400000000000000" pitchFamily="18" charset="-128"/>
              </a:rPr>
              <a:t>でも使用いただけます。</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457200" indent="-277813">
              <a:spcBef>
                <a:spcPts val="6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(1) </a:t>
            </a:r>
            <a:r>
              <a:rPr kumimoji="1" lang="ja-JP" altLang="en-US" sz="1200" dirty="0">
                <a:latin typeface="UD デジタル 教科書体 NK-R" panose="02020400000000000000" pitchFamily="18" charset="-128"/>
                <a:ea typeface="UD デジタル 教科書体 NK-R" panose="02020400000000000000" pitchFamily="18" charset="-128"/>
              </a:rPr>
              <a:t>横浜市の品位を傷つけるとき又はそのおそれのあるとき。</a:t>
            </a:r>
          </a:p>
          <a:p>
            <a:pPr marL="457200" indent="-277813">
              <a:spcBef>
                <a:spcPts val="6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(2) </a:t>
            </a:r>
            <a:r>
              <a:rPr kumimoji="1" lang="ja-JP" altLang="en-US" sz="1200" dirty="0">
                <a:latin typeface="UD デジタル 教科書体 NK-R" panose="02020400000000000000" pitchFamily="18" charset="-128"/>
                <a:ea typeface="UD デジタル 教科書体 NK-R" panose="02020400000000000000" pitchFamily="18" charset="-128"/>
              </a:rPr>
              <a:t>自己の商標や意匠とするなど、独占的に使用するとき又はそのおそれのあるとき。</a:t>
            </a:r>
          </a:p>
          <a:p>
            <a:pPr marL="457200" indent="-277813">
              <a:spcBef>
                <a:spcPts val="600"/>
              </a:spcBef>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(3) </a:t>
            </a:r>
            <a:r>
              <a:rPr kumimoji="1" lang="ja-JP" altLang="en-US" sz="1200" dirty="0">
                <a:latin typeface="UD デジタル 教科書体 NK-R" panose="02020400000000000000" pitchFamily="18" charset="-128"/>
                <a:ea typeface="UD デジタル 教科書体 NK-R" panose="02020400000000000000" pitchFamily="18" charset="-128"/>
              </a:rPr>
              <a:t>法令又は公序良俗に反するとき又はそのおそれのあるとき。 </a:t>
            </a:r>
          </a:p>
          <a:p>
            <a:pPr marL="457200" indent="-277813">
              <a:spcBef>
                <a:spcPts val="600"/>
              </a:spcBef>
            </a:pPr>
            <a:r>
              <a:rPr kumimoji="1" lang="en-US" altLang="ja-JP" sz="1200" dirty="0" smtClean="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4) </a:t>
            </a:r>
            <a:r>
              <a:rPr kumimoji="1" lang="ja-JP" altLang="en-US" sz="1200" dirty="0">
                <a:latin typeface="UD デジタル 教科書体 NK-R" panose="02020400000000000000" pitchFamily="18" charset="-128"/>
                <a:ea typeface="UD デジタル 教科書体 NK-R" panose="02020400000000000000" pitchFamily="18" charset="-128"/>
              </a:rPr>
              <a:t>特定の個人や事業者、団体、政党、宗教団体を横浜市が支援又は公認しているような 誤解を与えるとき又はそのおそれがあるとき。</a:t>
            </a:r>
          </a:p>
          <a:p>
            <a:pPr marL="457200" indent="-277813">
              <a:spcBef>
                <a:spcPts val="600"/>
              </a:spcBef>
            </a:pPr>
            <a:r>
              <a:rPr kumimoji="1" lang="en-US" altLang="ja-JP" sz="1200" dirty="0" smtClean="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5) </a:t>
            </a:r>
            <a:r>
              <a:rPr kumimoji="1" lang="ja-JP" altLang="en-US" sz="1200" dirty="0">
                <a:latin typeface="UD デジタル 教科書体 NK-R" panose="02020400000000000000" pitchFamily="18" charset="-128"/>
                <a:ea typeface="UD デジタル 教科書体 NK-R" panose="02020400000000000000" pitchFamily="18" charset="-128"/>
              </a:rPr>
              <a:t>前各号に定めるもののほか、その使用が前条に定める使用目的に鑑みて不適当であると横浜市長（以下「市長」という。）が認めるとき</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8" name="テキスト ボックス 7"/>
          <p:cNvSpPr txBox="1"/>
          <p:nvPr/>
        </p:nvSpPr>
        <p:spPr>
          <a:xfrm>
            <a:off x="238118" y="4532285"/>
            <a:ext cx="6343653" cy="3500958"/>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■サウンドロゴの使用手続き　（使用取扱要綱第４条）</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＜申請＞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使用予定日の原則</a:t>
            </a:r>
            <a:r>
              <a:rPr kumimoji="1" lang="en-US" altLang="ja-JP" sz="1200" dirty="0" smtClean="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営業日前までに「サウンドロゴ使用承認申請書」（様式第１号）及び必要な書類を提出し、使用前までに承認を受けてください。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ただし</a:t>
            </a:r>
            <a:r>
              <a:rPr kumimoji="1" lang="ja-JP" altLang="en-US" sz="1200" dirty="0">
                <a:latin typeface="UD デジタル 教科書体 NK-R" panose="02020400000000000000" pitchFamily="18" charset="-128"/>
                <a:ea typeface="UD デジタル 教科書体 NK-R" panose="02020400000000000000" pitchFamily="18" charset="-128"/>
              </a:rPr>
              <a:t>、次に該当する場合は、所定の書式により使用目的、使用形態、使用開始日及び連絡先を</a:t>
            </a:r>
            <a:r>
              <a:rPr kumimoji="1" lang="ja-JP" altLang="en-US" sz="1200" dirty="0" smtClean="0">
                <a:latin typeface="UD デジタル 教科書体 NK-R" panose="02020400000000000000" pitchFamily="18" charset="-128"/>
                <a:ea typeface="UD デジタル 教科書体 NK-R" panose="02020400000000000000" pitchFamily="18" charset="-128"/>
              </a:rPr>
              <a:t>、原則</a:t>
            </a:r>
            <a:r>
              <a:rPr kumimoji="1" lang="en-US" altLang="ja-JP" sz="1200" dirty="0" smtClean="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営業</a:t>
            </a:r>
            <a:r>
              <a:rPr kumimoji="1" lang="ja-JP" altLang="en-US" sz="1200" dirty="0">
                <a:latin typeface="UD デジタル 教科書体 NK-R" panose="02020400000000000000" pitchFamily="18" charset="-128"/>
                <a:ea typeface="UD デジタル 教科書体 NK-R" panose="02020400000000000000" pitchFamily="18" charset="-128"/>
              </a:rPr>
              <a:t>日前までに申し出ることで使用できます。</a:t>
            </a: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(1) </a:t>
            </a:r>
            <a:r>
              <a:rPr kumimoji="1" lang="ja-JP" altLang="en-US" sz="1200" dirty="0">
                <a:latin typeface="UD デジタル 教科書体 NK-R" panose="02020400000000000000" pitchFamily="18" charset="-128"/>
                <a:ea typeface="UD デジタル 教科書体 NK-R" panose="02020400000000000000" pitchFamily="18" charset="-128"/>
              </a:rPr>
              <a:t>横浜市がその業務の目的において使用する場合</a:t>
            </a:r>
          </a:p>
          <a:p>
            <a:pPr marL="447675" indent="-447675"/>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(2) </a:t>
            </a:r>
            <a:r>
              <a:rPr kumimoji="1" lang="ja-JP" altLang="en-US" sz="1200" dirty="0">
                <a:latin typeface="UD デジタル 教科書体 NK-R" panose="02020400000000000000" pitchFamily="18" charset="-128"/>
                <a:ea typeface="UD デジタル 教科書体 NK-R" panose="02020400000000000000" pitchFamily="18" charset="-128"/>
              </a:rPr>
              <a:t>横浜市が共催又は後援する行事について、その共催又は後援を示す目的において使用する場合</a:t>
            </a:r>
          </a:p>
          <a:p>
            <a:pPr marL="444500" indent="-444500"/>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(3</a:t>
            </a:r>
            <a:r>
              <a:rPr kumimoji="1" lang="en-US" altLang="ja-JP"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その他「サウンドロゴ使用承認申請書」（様式第１号）による申請を必要としないと市長が認めた場合</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9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＜審査・承認＞</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申請に基づき使用の可否を審査し、使用を承認した場合は申請</a:t>
            </a:r>
            <a:r>
              <a:rPr kumimoji="1" lang="ja-JP" altLang="en-US" sz="1200" dirty="0">
                <a:latin typeface="UD デジタル 教科書体 NK-R" panose="02020400000000000000" pitchFamily="18" charset="-128"/>
                <a:ea typeface="UD デジタル 教科書体 NK-R" panose="02020400000000000000" pitchFamily="18" charset="-128"/>
              </a:rPr>
              <a:t>者</a:t>
            </a:r>
            <a:r>
              <a:rPr kumimoji="1" lang="ja-JP" altLang="en-US" sz="1200" dirty="0" smtClean="0">
                <a:latin typeface="UD デジタル 教科書体 NK-R" panose="02020400000000000000" pitchFamily="18" charset="-128"/>
                <a:ea typeface="UD デジタル 教科書体 NK-R" panose="02020400000000000000" pitchFamily="18" charset="-128"/>
              </a:rPr>
              <a:t>に使用承認書を送付します。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spcBef>
                <a:spcPts val="12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＜申請先＞</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政策経営局</a:t>
            </a:r>
            <a:r>
              <a:rPr kumimoji="1" lang="ja-JP" altLang="en-US" sz="1200" dirty="0">
                <a:latin typeface="UD デジタル 教科書体 NK-R" panose="02020400000000000000" pitchFamily="18" charset="-128"/>
                <a:ea typeface="UD デジタル 教科書体 NK-R" panose="02020400000000000000" pitchFamily="18" charset="-128"/>
              </a:rPr>
              <a:t>広報戦略・プロモーション課</a:t>
            </a:r>
            <a:endParaRPr kumimoji="1" lang="en-US" altLang="ja-JP" sz="1200" dirty="0">
              <a:latin typeface="UD デジタル 教科書体 NK-R" panose="02020400000000000000" pitchFamily="18" charset="-128"/>
              <a:ea typeface="UD デジタル 教科書体 NK-R" panose="02020400000000000000" pitchFamily="18" charset="-128"/>
            </a:endParaRPr>
          </a:p>
          <a:p>
            <a:r>
              <a:rPr kumimoji="1" lang="ja-JP" altLang="en-US" sz="1200" dirty="0">
                <a:latin typeface="UD デジタル 教科書体 NK-R" panose="02020400000000000000" pitchFamily="18" charset="-128"/>
                <a:ea typeface="UD デジタル 教科書体 NK-R" panose="02020400000000000000" pitchFamily="18" charset="-128"/>
              </a:rPr>
              <a:t>　　電話：</a:t>
            </a:r>
            <a:r>
              <a:rPr kumimoji="1" lang="en-US" altLang="ja-JP" sz="1200" dirty="0">
                <a:latin typeface="UD デジタル 教科書体 NK-R" panose="02020400000000000000" pitchFamily="18" charset="-128"/>
                <a:ea typeface="UD デジタル 教科書体 NK-R" panose="02020400000000000000" pitchFamily="18" charset="-128"/>
              </a:rPr>
              <a:t>045-671-3680</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E</a:t>
            </a:r>
            <a:r>
              <a:rPr kumimoji="1" lang="ja-JP" altLang="en-US" sz="1200" dirty="0">
                <a:latin typeface="UD デジタル 教科書体 NK-R" panose="02020400000000000000" pitchFamily="18" charset="-128"/>
                <a:ea typeface="UD デジタル 教科書体 NK-R" panose="02020400000000000000" pitchFamily="18" charset="-128"/>
              </a:rPr>
              <a:t>メール：</a:t>
            </a:r>
            <a:r>
              <a:rPr kumimoji="1" lang="en-US" altLang="ja-JP" sz="1200" dirty="0" smtClean="0">
                <a:latin typeface="UD デジタル 教科書体 NK-R" panose="02020400000000000000" pitchFamily="18" charset="-128"/>
                <a:ea typeface="UD デジタル 教科書体 NK-R" panose="02020400000000000000" pitchFamily="18" charset="-128"/>
              </a:rPr>
              <a:t>ss-promotion@city.yokohama.lg.jp</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9" name="テキスト ボックス 8"/>
          <p:cNvSpPr txBox="1"/>
          <p:nvPr/>
        </p:nvSpPr>
        <p:spPr>
          <a:xfrm>
            <a:off x="238117" y="8285464"/>
            <a:ext cx="6343653" cy="754053"/>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■営利を目的としてサウンドロゴを使用する場合　（使用取扱要綱第５条２項）</a:t>
            </a:r>
            <a:endParaRPr kumimoji="1" lang="en-US" altLang="ja-JP" sz="1400" b="1" dirty="0">
              <a:latin typeface="UD デジタル 教科書体 NK-R" panose="02020400000000000000" pitchFamily="18" charset="-128"/>
              <a:ea typeface="UD デジタル 教科書体 NK-R" panose="02020400000000000000" pitchFamily="18" charset="-128"/>
            </a:endParaRPr>
          </a:p>
          <a:p>
            <a:pPr marL="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年度</a:t>
            </a:r>
            <a:r>
              <a:rPr kumimoji="1" lang="ja-JP" altLang="en-US" sz="1200" dirty="0">
                <a:latin typeface="UD デジタル 教科書体 NK-R" panose="02020400000000000000" pitchFamily="18" charset="-128"/>
                <a:ea typeface="UD デジタル 教科書体 NK-R" panose="02020400000000000000" pitchFamily="18" charset="-128"/>
              </a:rPr>
              <a:t>ごとに「サウンドロゴ使用商品等販売状況報告書」（様式第３号）を作成し</a:t>
            </a:r>
            <a:r>
              <a:rPr kumimoji="1" lang="ja-JP" altLang="en-US" sz="1200" dirty="0" smtClean="0">
                <a:latin typeface="UD デジタル 教科書体 NK-R" panose="02020400000000000000" pitchFamily="18" charset="-128"/>
                <a:ea typeface="UD デジタル 教科書体 NK-R" panose="02020400000000000000" pitchFamily="18" charset="-128"/>
              </a:rPr>
              <a:t>、上記申請先に提出してください。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514805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サウンドロゴの種類</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テキスト ボックス 3"/>
          <p:cNvSpPr txBox="1"/>
          <p:nvPr/>
        </p:nvSpPr>
        <p:spPr>
          <a:xfrm>
            <a:off x="238120" y="1017183"/>
            <a:ext cx="6343653" cy="938719"/>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　＜約３秒＞</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marL="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サウンドロゴの基本となるものです。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a:r>
              <a:rPr kumimoji="1" lang="ja-JP" altLang="en-US" sz="1200" dirty="0" smtClean="0">
                <a:latin typeface="UD デジタル 教科書体 NK-R" panose="02020400000000000000" pitchFamily="18" charset="-128"/>
                <a:ea typeface="UD デジタル 教科書体 NK-R" panose="02020400000000000000" pitchFamily="18" charset="-128"/>
              </a:rPr>
              <a:t>「横浜市歌」のメロディを引用した７音で構成され、ウィンドチャイム音が、「横浜に吹く自由で開放的な風」を表現しています。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5" name="3秒_ベルサウンド">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duotone>
              <a:prstClr val="black"/>
              <a:schemeClr val="accent5">
                <a:tint val="45000"/>
                <a:satMod val="400000"/>
              </a:schemeClr>
            </a:duotone>
          </a:blip>
          <a:stretch>
            <a:fillRect/>
          </a:stretch>
        </p:blipFill>
        <p:spPr>
          <a:xfrm>
            <a:off x="885813" y="2151920"/>
            <a:ext cx="720000" cy="720000"/>
          </a:xfrm>
          <a:prstGeom prst="rect">
            <a:avLst/>
          </a:prstGeom>
        </p:spPr>
      </p:pic>
      <p:sp>
        <p:nvSpPr>
          <p:cNvPr id="6" name="テキスト ボックス 5"/>
          <p:cNvSpPr txBox="1"/>
          <p:nvPr/>
        </p:nvSpPr>
        <p:spPr>
          <a:xfrm>
            <a:off x="238119" y="4186982"/>
            <a:ext cx="6343653" cy="56938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　ショート　＜約</a:t>
            </a:r>
            <a:r>
              <a:rPr kumimoji="1" lang="en-US" altLang="ja-JP" sz="1400" b="1" dirty="0" smtClean="0">
                <a:latin typeface="UD デジタル 教科書体 NK-R" panose="02020400000000000000" pitchFamily="18" charset="-128"/>
                <a:ea typeface="UD デジタル 教科書体 NK-R" panose="02020400000000000000" pitchFamily="18" charset="-128"/>
              </a:rPr>
              <a:t>1.5</a:t>
            </a:r>
            <a:r>
              <a:rPr kumimoji="1" lang="ja-JP" altLang="en-US" sz="1400" b="1" dirty="0" smtClean="0">
                <a:latin typeface="UD デジタル 教科書体 NK-R" panose="02020400000000000000" pitchFamily="18" charset="-128"/>
                <a:ea typeface="UD デジタル 教科書体 NK-R" panose="02020400000000000000" pitchFamily="18" charset="-128"/>
              </a:rPr>
              <a:t>秒＞</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indent="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約３秒のサウンドロゴを約</a:t>
            </a:r>
            <a:r>
              <a:rPr kumimoji="1" lang="en-US" altLang="ja-JP" sz="1200" dirty="0" smtClean="0">
                <a:latin typeface="UD デジタル 教科書体 NK-R" panose="02020400000000000000" pitchFamily="18" charset="-128"/>
                <a:ea typeface="UD デジタル 教科書体 NK-R" panose="02020400000000000000" pitchFamily="18" charset="-128"/>
              </a:rPr>
              <a:t>1.5</a:t>
            </a:r>
            <a:r>
              <a:rPr kumimoji="1" lang="ja-JP" altLang="en-US" sz="1200" dirty="0" smtClean="0">
                <a:latin typeface="UD デジタル 教科書体 NK-R" panose="02020400000000000000" pitchFamily="18" charset="-128"/>
                <a:ea typeface="UD デジタル 教科書体 NK-R" panose="02020400000000000000" pitchFamily="18" charset="-128"/>
              </a:rPr>
              <a:t>秒に凝縮させたものです。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7" name="1秒_ベルサウンド">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duotone>
              <a:prstClr val="black"/>
              <a:schemeClr val="accent5">
                <a:tint val="45000"/>
                <a:satMod val="400000"/>
              </a:schemeClr>
            </a:duotone>
          </a:blip>
          <a:stretch>
            <a:fillRect/>
          </a:stretch>
        </p:blipFill>
        <p:spPr>
          <a:xfrm>
            <a:off x="885813" y="4994966"/>
            <a:ext cx="720000" cy="720000"/>
          </a:xfrm>
          <a:prstGeom prst="rect">
            <a:avLst/>
          </a:prstGeom>
        </p:spPr>
      </p:pic>
      <p:sp>
        <p:nvSpPr>
          <p:cNvPr id="8" name="テキスト ボックス 7"/>
          <p:cNvSpPr txBox="1"/>
          <p:nvPr/>
        </p:nvSpPr>
        <p:spPr>
          <a:xfrm>
            <a:off x="238118" y="7028330"/>
            <a:ext cx="6343653" cy="754053"/>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♪メロディ　＜約</a:t>
            </a:r>
            <a:r>
              <a:rPr kumimoji="1" lang="en-US" altLang="ja-JP" sz="1400" b="1" dirty="0">
                <a:latin typeface="UD デジタル 教科書体 NK-R" panose="02020400000000000000" pitchFamily="18" charset="-128"/>
                <a:ea typeface="UD デジタル 教科書体 NK-R" panose="02020400000000000000" pitchFamily="18" charset="-128"/>
              </a:rPr>
              <a:t>44</a:t>
            </a:r>
            <a:r>
              <a:rPr kumimoji="1" lang="ja-JP" altLang="en-US" sz="1400" b="1" dirty="0" smtClean="0">
                <a:latin typeface="UD デジタル 教科書体 NK-R" panose="02020400000000000000" pitchFamily="18" charset="-128"/>
                <a:ea typeface="UD デジタル 教科書体 NK-R" panose="02020400000000000000" pitchFamily="18" charset="-128"/>
              </a:rPr>
              <a:t>秒＞</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marL="180975">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サウンドロゴの７音をベースに構成し、ループして繰り返し再生することができるように設計したものです。</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pic>
        <p:nvPicPr>
          <p:cNvPr id="9" name="44秒_メロディーloop">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duotone>
              <a:prstClr val="black"/>
              <a:schemeClr val="accent5">
                <a:tint val="45000"/>
                <a:satMod val="400000"/>
              </a:schemeClr>
            </a:duotone>
          </a:blip>
          <a:stretch>
            <a:fillRect/>
          </a:stretch>
        </p:blipFill>
        <p:spPr>
          <a:xfrm>
            <a:off x="859189" y="7904319"/>
            <a:ext cx="720000" cy="720000"/>
          </a:xfrm>
          <a:prstGeom prst="rect">
            <a:avLst/>
          </a:prstGeom>
        </p:spPr>
      </p:pic>
      <p:sp>
        <p:nvSpPr>
          <p:cNvPr id="11" name="正方形/長方形 10"/>
          <p:cNvSpPr/>
          <p:nvPr/>
        </p:nvSpPr>
        <p:spPr>
          <a:xfrm>
            <a:off x="2206487" y="2122064"/>
            <a:ext cx="4232411" cy="1065387"/>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使用イメージ</a:t>
            </a:r>
            <a:endParaRPr kumimoji="1" lang="en-US" altLang="ja-JP" sz="1200" u="sng" dirty="0" smtClean="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・動画の冒頭や最後に</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OPEN YOKOHAMA</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ロゴと</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とも</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に使用</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・テレビやラジオ等の広報番組</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・音声アナウンスの開始音</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・施設の出入口音</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2" name="正方形/長方形 11"/>
          <p:cNvSpPr/>
          <p:nvPr/>
        </p:nvSpPr>
        <p:spPr>
          <a:xfrm>
            <a:off x="2206487" y="4988165"/>
            <a:ext cx="4232411" cy="852136"/>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使用イメージ</a:t>
            </a:r>
            <a:endParaRPr kumimoji="1" lang="en-US" altLang="ja-JP" sz="1200" u="sng" dirty="0" smtClean="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・オンライン申請等の承認音</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　</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・デジタル機器やアプリ等の起動音</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3" name="正方形/長方形 12"/>
          <p:cNvSpPr/>
          <p:nvPr/>
        </p:nvSpPr>
        <p:spPr>
          <a:xfrm>
            <a:off x="2206487" y="7943536"/>
            <a:ext cx="4232411" cy="934090"/>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使用イメージ</a:t>
            </a:r>
            <a:endParaRPr kumimoji="1" lang="en-US" altLang="ja-JP" sz="1200" u="sng" dirty="0" smtClean="0">
              <a:solidFill>
                <a:schemeClr val="tx1"/>
              </a:solidFill>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・動画やイベント等の</a:t>
            </a:r>
            <a:r>
              <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BGM</a:t>
            </a:r>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として使用</a:t>
            </a:r>
            <a:endParaRPr kumimoji="1"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endParaRPr>
          </a:p>
        </p:txBody>
      </p:sp>
      <p:cxnSp>
        <p:nvCxnSpPr>
          <p:cNvPr id="14" name="直線コネクタ 13"/>
          <p:cNvCxnSpPr/>
          <p:nvPr/>
        </p:nvCxnSpPr>
        <p:spPr>
          <a:xfrm>
            <a:off x="238120" y="3685067"/>
            <a:ext cx="6343652" cy="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238119" y="6624128"/>
            <a:ext cx="6343652" cy="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10" name="テキスト ボックス 9"/>
          <p:cNvSpPr txBox="1"/>
          <p:nvPr/>
        </p:nvSpPr>
        <p:spPr>
          <a:xfrm>
            <a:off x="474801" y="3045713"/>
            <a:ext cx="1488776" cy="400110"/>
          </a:xfrm>
          <a:prstGeom prst="rect">
            <a:avLst/>
          </a:prstGeom>
          <a:noFill/>
        </p:spPr>
        <p:txBody>
          <a:bodyPr wrap="square" rtlCol="0">
            <a:spAutoFit/>
          </a:bodyPr>
          <a:lstStyle/>
          <a:p>
            <a:r>
              <a:rPr kumimoji="1" lang="ja-JP" altLang="en-US" sz="1000" dirty="0" smtClean="0">
                <a:latin typeface="UD デジタル 教科書体 NK-R" panose="02020400000000000000" pitchFamily="18" charset="-128"/>
                <a:ea typeface="UD デジタル 教科書体 NK-R" panose="02020400000000000000" pitchFamily="18" charset="-128"/>
              </a:rPr>
              <a:t>＊マークをクリックすると</a:t>
            </a:r>
            <a:r>
              <a:rPr kumimoji="1" lang="en-US" altLang="ja-JP" sz="1000" dirty="0" smtClean="0">
                <a:latin typeface="UD デジタル 教科書体 NK-R" panose="02020400000000000000" pitchFamily="18" charset="-128"/>
                <a:ea typeface="UD デジタル 教科書体 NK-R" panose="02020400000000000000" pitchFamily="18" charset="-128"/>
              </a:rPr>
              <a:t/>
            </a:r>
            <a:br>
              <a:rPr kumimoji="1" lang="en-US" altLang="ja-JP" sz="1000" dirty="0" smtClean="0">
                <a:latin typeface="UD デジタル 教科書体 NK-R" panose="02020400000000000000" pitchFamily="18" charset="-128"/>
                <a:ea typeface="UD デジタル 教科書体 NK-R" panose="02020400000000000000" pitchFamily="18" charset="-128"/>
              </a:rPr>
            </a:br>
            <a:r>
              <a:rPr kumimoji="1" lang="ja-JP" altLang="en-US" sz="1000" dirty="0" smtClean="0">
                <a:latin typeface="UD デジタル 教科書体 NK-R" panose="02020400000000000000" pitchFamily="18" charset="-128"/>
                <a:ea typeface="UD デジタル 教科書体 NK-R" panose="02020400000000000000" pitchFamily="18" charset="-128"/>
              </a:rPr>
              <a:t>　 音が流れます</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6" name="テキスト ボックス 15"/>
          <p:cNvSpPr txBox="1"/>
          <p:nvPr/>
        </p:nvSpPr>
        <p:spPr>
          <a:xfrm>
            <a:off x="501425" y="5870188"/>
            <a:ext cx="1488776" cy="400110"/>
          </a:xfrm>
          <a:prstGeom prst="rect">
            <a:avLst/>
          </a:prstGeom>
          <a:noFill/>
        </p:spPr>
        <p:txBody>
          <a:bodyPr wrap="square" rtlCol="0">
            <a:spAutoFit/>
          </a:bodyPr>
          <a:lstStyle/>
          <a:p>
            <a:r>
              <a:rPr kumimoji="1" lang="ja-JP" altLang="en-US" sz="1000" dirty="0" smtClean="0">
                <a:latin typeface="UD デジタル 教科書体 NK-R" panose="02020400000000000000" pitchFamily="18" charset="-128"/>
                <a:ea typeface="UD デジタル 教科書体 NK-R" panose="02020400000000000000" pitchFamily="18" charset="-128"/>
              </a:rPr>
              <a:t>＊マークをクリックすると</a:t>
            </a:r>
            <a:r>
              <a:rPr kumimoji="1" lang="en-US" altLang="ja-JP" sz="1000" dirty="0" smtClean="0">
                <a:latin typeface="UD デジタル 教科書体 NK-R" panose="02020400000000000000" pitchFamily="18" charset="-128"/>
                <a:ea typeface="UD デジタル 教科書体 NK-R" panose="02020400000000000000" pitchFamily="18" charset="-128"/>
              </a:rPr>
              <a:t/>
            </a:r>
            <a:br>
              <a:rPr kumimoji="1" lang="en-US" altLang="ja-JP" sz="1000" dirty="0" smtClean="0">
                <a:latin typeface="UD デジタル 教科書体 NK-R" panose="02020400000000000000" pitchFamily="18" charset="-128"/>
                <a:ea typeface="UD デジタル 教科書体 NK-R" panose="02020400000000000000" pitchFamily="18" charset="-128"/>
              </a:rPr>
            </a:br>
            <a:r>
              <a:rPr kumimoji="1" lang="ja-JP" altLang="en-US" sz="1000" dirty="0" smtClean="0">
                <a:latin typeface="UD デジタル 教科書体 NK-R" panose="02020400000000000000" pitchFamily="18" charset="-128"/>
                <a:ea typeface="UD デジタル 教科書体 NK-R" panose="02020400000000000000" pitchFamily="18" charset="-128"/>
              </a:rPr>
              <a:t>　 音が流れます</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
        <p:nvSpPr>
          <p:cNvPr id="17" name="テキスト ボックス 16"/>
          <p:cNvSpPr txBox="1"/>
          <p:nvPr/>
        </p:nvSpPr>
        <p:spPr>
          <a:xfrm>
            <a:off x="474801" y="8826111"/>
            <a:ext cx="1488776" cy="400110"/>
          </a:xfrm>
          <a:prstGeom prst="rect">
            <a:avLst/>
          </a:prstGeom>
          <a:noFill/>
        </p:spPr>
        <p:txBody>
          <a:bodyPr wrap="square" rtlCol="0">
            <a:spAutoFit/>
          </a:bodyPr>
          <a:lstStyle/>
          <a:p>
            <a:r>
              <a:rPr kumimoji="1" lang="ja-JP" altLang="en-US" sz="1000" dirty="0" smtClean="0">
                <a:latin typeface="UD デジタル 教科書体 NK-R" panose="02020400000000000000" pitchFamily="18" charset="-128"/>
                <a:ea typeface="UD デジタル 教科書体 NK-R" panose="02020400000000000000" pitchFamily="18" charset="-128"/>
              </a:rPr>
              <a:t>＊マークをクリックすると</a:t>
            </a:r>
            <a:r>
              <a:rPr kumimoji="1" lang="en-US" altLang="ja-JP" sz="1000" dirty="0" smtClean="0">
                <a:latin typeface="UD デジタル 教科書体 NK-R" panose="02020400000000000000" pitchFamily="18" charset="-128"/>
                <a:ea typeface="UD デジタル 教科書体 NK-R" panose="02020400000000000000" pitchFamily="18" charset="-128"/>
              </a:rPr>
              <a:t/>
            </a:r>
            <a:br>
              <a:rPr kumimoji="1" lang="en-US" altLang="ja-JP" sz="1000" dirty="0" smtClean="0">
                <a:latin typeface="UD デジタル 教科書体 NK-R" panose="02020400000000000000" pitchFamily="18" charset="-128"/>
                <a:ea typeface="UD デジタル 教科書体 NK-R" panose="02020400000000000000" pitchFamily="18" charset="-128"/>
              </a:rPr>
            </a:br>
            <a:r>
              <a:rPr kumimoji="1" lang="ja-JP" altLang="en-US" sz="1000" dirty="0" smtClean="0">
                <a:latin typeface="UD デジタル 教科書体 NK-R" panose="02020400000000000000" pitchFamily="18" charset="-128"/>
                <a:ea typeface="UD デジタル 教科書体 NK-R" panose="02020400000000000000" pitchFamily="18" charset="-128"/>
              </a:rPr>
              <a:t>　 音が流れます</a:t>
            </a:r>
            <a:endParaRPr kumimoji="1" lang="ja-JP" altLang="en-US" sz="1000" dirty="0">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849696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2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736"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6488"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サウンドロゴの使い方</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238124" y="916034"/>
            <a:ext cx="6343651" cy="830997"/>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■共通事項</a:t>
            </a:r>
            <a:endParaRPr lang="ja-JP" altLang="ja-JP" sz="1400" b="1"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33350" indent="47625" algn="just">
              <a:spcBef>
                <a:spcPts val="600"/>
              </a:spcBef>
              <a:spcAft>
                <a:spcPts val="0"/>
              </a:spcAft>
            </a:pPr>
            <a:r>
              <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サウンドロゴには</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原則</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改変</a:t>
            </a:r>
            <a:r>
              <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を加えることはできません</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133350" indent="47625" algn="just">
              <a:spcBef>
                <a:spcPts val="600"/>
              </a:spcBef>
              <a:spcAft>
                <a:spcPts val="0"/>
              </a:spcAft>
            </a:pP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やむを得ず</a:t>
            </a:r>
            <a:r>
              <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改変が必要となる場合は</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政策経営局</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広報戦略・プロモーション課</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a:t>
            </a:r>
            <a:r>
              <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ご相談ください</a:t>
            </a:r>
            <a:r>
              <a:rPr lang="ja-JP"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endParaRPr lang="ja-JP" altLang="ja-JP"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5" name="正方形/長方形 4"/>
          <p:cNvSpPr/>
          <p:nvPr/>
        </p:nvSpPr>
        <p:spPr>
          <a:xfrm>
            <a:off x="238124" y="2126081"/>
            <a:ext cx="6343651" cy="1908215"/>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　</a:t>
            </a:r>
            <a:r>
              <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【3</a:t>
            </a: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秒、</a:t>
            </a:r>
            <a:r>
              <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1.5</a:t>
            </a: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秒共通</a:t>
            </a:r>
            <a:r>
              <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・サウンドロゴを途中で中断</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したり、途切れ途切れで</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使ったり</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、速度を上げたり下げたりすることはできません。</a:t>
            </a: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に他の音や声をかぶせて使用することはできません。</a:t>
            </a: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・特定の個人や団体のロゴマークやキービジュアル等とサウンドロゴをかぶせて使用することはできません。</a:t>
            </a:r>
            <a:endPar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・サウンドロゴの前後に音楽</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を</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使用する場合は、サウンドロゴとの</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間に</a:t>
            </a:r>
            <a:r>
              <a:rPr lang="en-US" altLang="ja-JP"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0.3</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秒以上音</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のない余白を入れてください。</a:t>
            </a:r>
          </a:p>
        </p:txBody>
      </p:sp>
      <p:sp>
        <p:nvSpPr>
          <p:cNvPr id="7" name="正方形/長方形 6"/>
          <p:cNvSpPr/>
          <p:nvPr/>
        </p:nvSpPr>
        <p:spPr>
          <a:xfrm>
            <a:off x="238124" y="4449362"/>
            <a:ext cx="6343651" cy="1015663"/>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■メロディ</a:t>
            </a:r>
            <a:endPar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・メロディは</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ループで連続再生することができます。</a:t>
            </a:r>
          </a:p>
          <a:p>
            <a:pPr marL="266700" indent="-85725" algn="just">
              <a:spcBef>
                <a:spcPts val="600"/>
              </a:spcBef>
              <a:spcAft>
                <a:spcPts val="0"/>
              </a:spcAft>
            </a:pP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・メロディは、フェードアウト</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やカットをすることができます</a:t>
            </a:r>
            <a:r>
              <a:rPr lang="ja-JP" altLang="en-US" sz="1200"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。ただし、突然音</a:t>
            </a:r>
            <a:r>
              <a:rPr lang="ja-JP" altLang="en-US" sz="1200" kern="100" dirty="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が切れた印象を与えないように調整してください。</a:t>
            </a:r>
          </a:p>
        </p:txBody>
      </p:sp>
    </p:spTree>
    <p:extLst>
      <p:ext uri="{BB962C8B-B14F-4D97-AF65-F5344CB8AC3E}">
        <p14:creationId xmlns:p14="http://schemas.microsoft.com/office/powerpoint/2010/main" val="3617383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サウンドロゴの使用手続き</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楕円 3"/>
          <p:cNvSpPr/>
          <p:nvPr/>
        </p:nvSpPr>
        <p:spPr>
          <a:xfrm>
            <a:off x="362661" y="758965"/>
            <a:ext cx="314203" cy="31420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45699" y="1130869"/>
            <a:ext cx="5706651" cy="2685351"/>
          </a:xfrm>
          <a:prstGeom prst="rect">
            <a:avLst/>
          </a:prstGeom>
          <a:noFill/>
        </p:spPr>
        <p:txBody>
          <a:bodyPr wrap="square" rtlCol="0">
            <a:spAutoFit/>
          </a:bodyPr>
          <a:lstStyle/>
          <a:p>
            <a:r>
              <a:rPr kumimoji="1" lang="ja-JP" altLang="en-US" sz="1200" dirty="0" smtClean="0">
                <a:latin typeface="UD デジタル 教科書体 NK-R" panose="02020400000000000000" pitchFamily="18" charset="-128"/>
                <a:ea typeface="UD デジタル 教科書体 NK-R" panose="02020400000000000000" pitchFamily="18" charset="-128"/>
              </a:rPr>
              <a:t>使用の原則</a:t>
            </a:r>
            <a:r>
              <a:rPr kumimoji="1" lang="en-US" altLang="ja-JP" sz="1200" dirty="0" smtClean="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営業日前までに、「</a:t>
            </a:r>
            <a:r>
              <a:rPr kumimoji="1" lang="ja-JP" altLang="en-US" sz="1200" dirty="0">
                <a:latin typeface="UD デジタル 教科書体 NK-R" panose="02020400000000000000" pitchFamily="18" charset="-128"/>
                <a:ea typeface="UD デジタル 教科書体 NK-R" panose="02020400000000000000" pitchFamily="18" charset="-128"/>
              </a:rPr>
              <a:t>サウンドロゴ使用承認申請書」（様式第１号</a:t>
            </a:r>
            <a:r>
              <a:rPr kumimoji="1" lang="ja-JP" altLang="en-US" sz="1200" dirty="0" smtClean="0">
                <a:latin typeface="UD デジタル 教科書体 NK-R" panose="02020400000000000000" pitchFamily="18" charset="-128"/>
                <a:ea typeface="UD デジタル 教科書体 NK-R" panose="02020400000000000000" pitchFamily="18" charset="-128"/>
              </a:rPr>
              <a:t>）及び、必要な書類を提出してください。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ただし</a:t>
            </a:r>
            <a:r>
              <a:rPr kumimoji="1" lang="ja-JP" altLang="en-US" sz="1200" dirty="0">
                <a:latin typeface="UD デジタル 教科書体 NK-R" panose="02020400000000000000" pitchFamily="18" charset="-128"/>
                <a:ea typeface="UD デジタル 教科書体 NK-R" panose="02020400000000000000" pitchFamily="18" charset="-128"/>
              </a:rPr>
              <a:t>、次に該当する場合は、所定の書式により使用目的、使用形態、</a:t>
            </a:r>
            <a:r>
              <a:rPr kumimoji="1" lang="ja-JP" altLang="en-US" sz="1200" dirty="0" smtClean="0">
                <a:latin typeface="UD デジタル 教科書体 NK-R" panose="02020400000000000000" pitchFamily="18" charset="-128"/>
                <a:ea typeface="UD デジタル 教科書体 NK-R" panose="02020400000000000000" pitchFamily="18" charset="-128"/>
              </a:rPr>
              <a:t>使用開始日及び</a:t>
            </a:r>
            <a:r>
              <a:rPr kumimoji="1" lang="ja-JP" altLang="en-US" sz="1200" dirty="0">
                <a:latin typeface="UD デジタル 教科書体 NK-R" panose="02020400000000000000" pitchFamily="18" charset="-128"/>
                <a:ea typeface="UD デジタル 教科書体 NK-R" panose="02020400000000000000" pitchFamily="18" charset="-128"/>
              </a:rPr>
              <a:t>連絡先を</a:t>
            </a:r>
            <a:r>
              <a:rPr kumimoji="1" lang="ja-JP" altLang="en-US" sz="1200" dirty="0" smtClean="0">
                <a:latin typeface="UD デジタル 教科書体 NK-R" panose="02020400000000000000" pitchFamily="18" charset="-128"/>
                <a:ea typeface="UD デジタル 教科書体 NK-R" panose="02020400000000000000" pitchFamily="18" charset="-128"/>
              </a:rPr>
              <a:t>、原則</a:t>
            </a:r>
            <a:r>
              <a:rPr kumimoji="1" lang="en-US" altLang="ja-JP" sz="1200" dirty="0" smtClean="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営業</a:t>
            </a:r>
            <a:r>
              <a:rPr kumimoji="1" lang="ja-JP" altLang="en-US" sz="1200" dirty="0">
                <a:latin typeface="UD デジタル 教科書体 NK-R" panose="02020400000000000000" pitchFamily="18" charset="-128"/>
                <a:ea typeface="UD デジタル 教科書体 NK-R" panose="02020400000000000000" pitchFamily="18" charset="-128"/>
              </a:rPr>
              <a:t>日前までに申し出ることで使用できます。</a:t>
            </a:r>
          </a:p>
          <a:p>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(1) </a:t>
            </a:r>
            <a:r>
              <a:rPr kumimoji="1" lang="ja-JP" altLang="en-US" sz="1200" dirty="0">
                <a:latin typeface="UD デジタル 教科書体 NK-R" panose="02020400000000000000" pitchFamily="18" charset="-128"/>
                <a:ea typeface="UD デジタル 教科書体 NK-R" panose="02020400000000000000" pitchFamily="18" charset="-128"/>
              </a:rPr>
              <a:t>横浜市がその業務の目的において使用する場合</a:t>
            </a:r>
          </a:p>
          <a:p>
            <a:pPr marL="360363" indent="-360363"/>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a:latin typeface="UD デジタル 教科書体 NK-R" panose="02020400000000000000" pitchFamily="18" charset="-128"/>
                <a:ea typeface="UD デジタル 教科書体 NK-R" panose="02020400000000000000" pitchFamily="18" charset="-128"/>
              </a:rPr>
              <a:t>(2) </a:t>
            </a:r>
            <a:r>
              <a:rPr kumimoji="1" lang="ja-JP" altLang="en-US" sz="1200" dirty="0">
                <a:latin typeface="UD デジタル 教科書体 NK-R" panose="02020400000000000000" pitchFamily="18" charset="-128"/>
                <a:ea typeface="UD デジタル 教科書体 NK-R" panose="02020400000000000000" pitchFamily="18" charset="-128"/>
              </a:rPr>
              <a:t>横浜市が共催又は後援する行事について、その共催又は後援を示す目的において使用する場合</a:t>
            </a:r>
          </a:p>
          <a:p>
            <a:pPr marL="360363" indent="-360363"/>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en-US" altLang="ja-JP"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3</a:t>
            </a:r>
            <a:r>
              <a:rPr kumimoji="1" lang="en-US" altLang="ja-JP"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その他</a:t>
            </a:r>
            <a:r>
              <a:rPr kumimoji="1" lang="ja-JP" altLang="en-US" sz="1200" dirty="0">
                <a:latin typeface="UD デジタル 教科書体 NK-R" panose="02020400000000000000" pitchFamily="18" charset="-128"/>
                <a:ea typeface="UD デジタル 教科書体 NK-R" panose="02020400000000000000" pitchFamily="18" charset="-128"/>
              </a:rPr>
              <a:t>「サウンドロゴ使用承認申請書」（様式第１号）による申請を必要としないと市長が認めた</a:t>
            </a:r>
            <a:r>
              <a:rPr kumimoji="1" lang="ja-JP" altLang="en-US" sz="1200" dirty="0" smtClean="0">
                <a:latin typeface="UD デジタル 教科書体 NK-R" panose="02020400000000000000" pitchFamily="18" charset="-128"/>
                <a:ea typeface="UD デジタル 教科書体 NK-R" panose="02020400000000000000" pitchFamily="18" charset="-128"/>
              </a:rPr>
              <a:t>場合</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900"/>
              </a:spcBef>
            </a:pPr>
            <a:r>
              <a:rPr kumimoji="1" lang="ja-JP" altLang="en-US" sz="1200" b="1" dirty="0">
                <a:latin typeface="UD デジタル 教科書体 NK-R" panose="02020400000000000000" pitchFamily="18" charset="-128"/>
                <a:ea typeface="UD デジタル 教科書体 NK-R" panose="02020400000000000000" pitchFamily="18" charset="-128"/>
              </a:rPr>
              <a:t>◆</a:t>
            </a:r>
            <a:r>
              <a:rPr kumimoji="1" lang="ja-JP" altLang="en-US" sz="1200" b="1" dirty="0" smtClean="0">
                <a:latin typeface="UD デジタル 教科書体 NK-R" panose="02020400000000000000" pitchFamily="18" charset="-128"/>
                <a:ea typeface="UD デジタル 教科書体 NK-R" panose="02020400000000000000" pitchFamily="18" charset="-128"/>
              </a:rPr>
              <a:t>申請先（事務局）</a:t>
            </a:r>
            <a:endParaRPr kumimoji="1" lang="en-US" altLang="ja-JP" sz="1200" b="1"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政策経営局広報戦略・プロモーション課</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r>
              <a:rPr kumimoji="1" lang="ja-JP" altLang="en-US" sz="1200" dirty="0" smtClean="0">
                <a:latin typeface="UD デジタル 教科書体 NK-R" panose="02020400000000000000" pitchFamily="18" charset="-128"/>
                <a:ea typeface="UD デジタル 教科書体 NK-R" panose="02020400000000000000" pitchFamily="18" charset="-128"/>
              </a:rPr>
              <a:t>　　電    話：</a:t>
            </a:r>
            <a:r>
              <a:rPr kumimoji="1" lang="en-US" altLang="ja-JP" sz="1200" dirty="0" smtClean="0">
                <a:latin typeface="UD デジタル 教科書体 NK-R" panose="02020400000000000000" pitchFamily="18" charset="-128"/>
                <a:ea typeface="UD デジタル 教科書体 NK-R" panose="02020400000000000000" pitchFamily="18" charset="-128"/>
              </a:rPr>
              <a:t>045-671-3680</a:t>
            </a:r>
          </a:p>
          <a:p>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en-US" altLang="ja-JP" sz="1200" dirty="0" smtClean="0">
                <a:latin typeface="UD デジタル 教科書体 NK-R" panose="02020400000000000000" pitchFamily="18" charset="-128"/>
                <a:ea typeface="UD デジタル 教科書体 NK-R" panose="02020400000000000000" pitchFamily="18" charset="-128"/>
              </a:rPr>
              <a:t>E</a:t>
            </a:r>
            <a:r>
              <a:rPr kumimoji="1" lang="ja-JP" altLang="en-US" sz="1200" dirty="0" smtClean="0">
                <a:latin typeface="UD デジタル 教科書体 NK-R" panose="02020400000000000000" pitchFamily="18" charset="-128"/>
                <a:ea typeface="UD デジタル 教科書体 NK-R" panose="02020400000000000000" pitchFamily="18" charset="-128"/>
              </a:rPr>
              <a:t>メール</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err="1" smtClean="0">
                <a:latin typeface="UD デジタル 教科書体 NK-R" panose="02020400000000000000" pitchFamily="18" charset="-128"/>
                <a:ea typeface="UD デジタル 教科書体 NK-R" panose="02020400000000000000" pitchFamily="18" charset="-128"/>
                <a:hlinkClick r:id="rId2"/>
              </a:rPr>
              <a:t>ss-promotion@city.yokohama</a:t>
            </a:r>
            <a:r>
              <a:rPr kumimoji="1" lang="en-US" altLang="ja-JP" sz="1200" dirty="0" smtClean="0">
                <a:latin typeface="UD デジタル 教科書体 NK-R" panose="02020400000000000000" pitchFamily="18" charset="-128"/>
                <a:ea typeface="UD デジタル 教科書体 NK-R" panose="02020400000000000000" pitchFamily="18" charset="-128"/>
                <a:hlinkClick r:id="rId2"/>
              </a:rPr>
              <a:t>.</a:t>
            </a:r>
            <a:r>
              <a:rPr kumimoji="1" lang="ja-JP" altLang="en-US" sz="1200" dirty="0" smtClean="0">
                <a:latin typeface="UD デジタル 教科書体 NK-R" panose="02020400000000000000" pitchFamily="18" charset="-128"/>
                <a:ea typeface="UD デジタル 教科書体 NK-R" panose="02020400000000000000" pitchFamily="18" charset="-128"/>
                <a:hlinkClick r:id="rId2"/>
              </a:rPr>
              <a:t>ｌｇ</a:t>
            </a:r>
            <a:r>
              <a:rPr kumimoji="1" lang="en-US" altLang="ja-JP" sz="1200" dirty="0" smtClean="0">
                <a:latin typeface="UD デジタル 教科書体 NK-R" panose="02020400000000000000" pitchFamily="18" charset="-128"/>
                <a:ea typeface="UD デジタル 教科書体 NK-R" panose="02020400000000000000" pitchFamily="18" charset="-128"/>
                <a:hlinkClick r:id="rId2"/>
              </a:rPr>
              <a:t>.</a:t>
            </a:r>
            <a:r>
              <a:rPr kumimoji="1" lang="en-US" altLang="ja-JP" sz="1200" dirty="0" err="1" smtClean="0">
                <a:latin typeface="UD デジタル 教科書体 NK-R" panose="02020400000000000000" pitchFamily="18" charset="-128"/>
                <a:ea typeface="UD デジタル 教科書体 NK-R" panose="02020400000000000000" pitchFamily="18" charset="-128"/>
                <a:hlinkClick r:id="rId2"/>
              </a:rPr>
              <a:t>jp</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676864" y="796169"/>
            <a:ext cx="2862133"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申請</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7" name="テキスト ボックス 6"/>
          <p:cNvSpPr txBox="1"/>
          <p:nvPr/>
        </p:nvSpPr>
        <p:spPr>
          <a:xfrm>
            <a:off x="756018" y="4218190"/>
            <a:ext cx="5706651" cy="1092607"/>
          </a:xfrm>
          <a:prstGeom prst="rect">
            <a:avLst/>
          </a:prstGeom>
          <a:noFill/>
        </p:spPr>
        <p:txBody>
          <a:bodyPr wrap="square" rtlCol="0">
            <a:spAutoFit/>
          </a:bodyPr>
          <a:lstStyle/>
          <a:p>
            <a:pPr>
              <a:spcBef>
                <a:spcPts val="600"/>
              </a:spcBef>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申請に基づき使用の可否を審査</a:t>
            </a:r>
            <a:r>
              <a:rPr kumimoji="1" lang="ja-JP" altLang="en-US" sz="1200" dirty="0" smtClean="0">
                <a:latin typeface="UD デジタル 教科書体 NK-R" panose="02020400000000000000" pitchFamily="18" charset="-128"/>
                <a:ea typeface="UD デジタル 教科書体 NK-R" panose="02020400000000000000" pitchFamily="18" charset="-128"/>
              </a:rPr>
              <a:t>します。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600"/>
              </a:spcBef>
              <a:tabLst>
                <a:tab pos="180975" algn="l"/>
              </a:tabLst>
            </a:pPr>
            <a:r>
              <a:rPr kumimoji="1" lang="ja-JP" altLang="en-US" sz="1200" b="1" dirty="0" smtClean="0">
                <a:latin typeface="UD デジタル 教科書体 NK-R" panose="02020400000000000000" pitchFamily="18" charset="-128"/>
                <a:ea typeface="UD デジタル 教科書体 NK-R" panose="02020400000000000000" pitchFamily="18" charset="-128"/>
              </a:rPr>
              <a:t>◆審査のポイント</a:t>
            </a:r>
            <a:endParaRPr kumimoji="1" lang="en-US" altLang="ja-JP" sz="1200" b="1"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・使用取扱要綱に準じているか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・顧客体験の向上が見込まれるタッチポイントであるか</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・タッチポイントに適したサウンドロゴを選択しているか</a:t>
            </a:r>
            <a:endParaRPr kumimoji="1" lang="en-US" altLang="ja-JP" sz="1200" dirty="0">
              <a:latin typeface="UD デジタル 教科書体 NK-R" panose="02020400000000000000" pitchFamily="18" charset="-128"/>
              <a:ea typeface="UD デジタル 教科書体 NK-R" panose="02020400000000000000" pitchFamily="18" charset="-128"/>
            </a:endParaRPr>
          </a:p>
        </p:txBody>
      </p:sp>
      <p:sp>
        <p:nvSpPr>
          <p:cNvPr id="8" name="楕円 7"/>
          <p:cNvSpPr/>
          <p:nvPr/>
        </p:nvSpPr>
        <p:spPr>
          <a:xfrm>
            <a:off x="362661" y="3900038"/>
            <a:ext cx="314202" cy="31420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76863" y="3937242"/>
            <a:ext cx="2862133"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一次審査</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cxnSp>
        <p:nvCxnSpPr>
          <p:cNvPr id="11" name="直線コネクタ 10"/>
          <p:cNvCxnSpPr>
            <a:stCxn id="4" idx="4"/>
            <a:endCxn id="8" idx="0"/>
          </p:cNvCxnSpPr>
          <p:nvPr/>
        </p:nvCxnSpPr>
        <p:spPr>
          <a:xfrm flipH="1">
            <a:off x="519762" y="1073168"/>
            <a:ext cx="1" cy="2826870"/>
          </a:xfrm>
          <a:prstGeom prst="line">
            <a:avLst/>
          </a:prstGeom>
          <a:ln>
            <a:solidFill>
              <a:schemeClr val="bg1">
                <a:lumMod val="50000"/>
              </a:schemeClr>
            </a:solidFill>
            <a:prstDash val="lgDash"/>
          </a:ln>
        </p:spPr>
        <p:style>
          <a:lnRef idx="1">
            <a:schemeClr val="dk1"/>
          </a:lnRef>
          <a:fillRef idx="0">
            <a:schemeClr val="dk1"/>
          </a:fillRef>
          <a:effectRef idx="0">
            <a:schemeClr val="dk1"/>
          </a:effectRef>
          <a:fontRef idx="minor">
            <a:schemeClr val="tx1"/>
          </a:fontRef>
        </p:style>
      </p:cxnSp>
      <p:sp>
        <p:nvSpPr>
          <p:cNvPr id="18" name="テキスト ボックス 17"/>
          <p:cNvSpPr txBox="1"/>
          <p:nvPr/>
        </p:nvSpPr>
        <p:spPr>
          <a:xfrm>
            <a:off x="383299" y="7690770"/>
            <a:ext cx="5967770" cy="1908215"/>
          </a:xfrm>
          <a:prstGeom prst="rect">
            <a:avLst/>
          </a:prstGeom>
          <a:noFill/>
        </p:spPr>
        <p:txBody>
          <a:bodyPr wrap="square" rtlCol="0">
            <a:spAutoFit/>
          </a:bodyPr>
          <a:lstStyle/>
          <a:p>
            <a:pPr>
              <a:spcBef>
                <a:spcPts val="600"/>
              </a:spcBef>
              <a:tabLst>
                <a:tab pos="180975" algn="l"/>
              </a:tabLst>
            </a:pPr>
            <a:r>
              <a:rPr kumimoji="1" lang="ja-JP" altLang="en-US" sz="1400" b="1" dirty="0" smtClean="0">
                <a:latin typeface="UD デジタル 教科書体 NK-R" panose="02020400000000000000" pitchFamily="18" charset="-128"/>
                <a:ea typeface="UD デジタル 教科書体 NK-R" panose="02020400000000000000" pitchFamily="18" charset="-128"/>
              </a:rPr>
              <a:t>■使用</a:t>
            </a:r>
            <a:r>
              <a:rPr kumimoji="1" lang="ja-JP" altLang="en-US" sz="1400" b="1" dirty="0">
                <a:latin typeface="UD デジタル 教科書体 NK-R" panose="02020400000000000000" pitchFamily="18" charset="-128"/>
                <a:ea typeface="UD デジタル 教科書体 NK-R" panose="02020400000000000000" pitchFamily="18" charset="-128"/>
              </a:rPr>
              <a:t>にあたっての留意事項</a:t>
            </a:r>
            <a:endParaRPr kumimoji="1" lang="ja-JP" altLang="en-US" sz="1400" dirty="0">
              <a:latin typeface="UD デジタル 教科書体 NK-R" panose="02020400000000000000" pitchFamily="18" charset="-128"/>
              <a:ea typeface="UD デジタル 教科書体 NK-R" panose="02020400000000000000" pitchFamily="18" charset="-128"/>
            </a:endParaRPr>
          </a:p>
          <a:p>
            <a:pPr>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　・使用料は無料です。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　・原則として、使用期限はありません。</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　・申請された使用目的と異なる</a:t>
            </a:r>
            <a:r>
              <a:rPr kumimoji="1" lang="ja-JP" altLang="en-US" sz="1200" dirty="0">
                <a:latin typeface="UD デジタル 教科書体 NK-R" panose="02020400000000000000" pitchFamily="18" charset="-128"/>
                <a:ea typeface="UD デジタル 教科書体 NK-R" panose="02020400000000000000" pitchFamily="18" charset="-128"/>
              </a:rPr>
              <a:t>使用</a:t>
            </a:r>
            <a:r>
              <a:rPr kumimoji="1" lang="ja-JP" altLang="en-US" sz="1200" dirty="0" smtClean="0">
                <a:latin typeface="UD デジタル 教科書体 NK-R" panose="02020400000000000000" pitchFamily="18" charset="-128"/>
                <a:ea typeface="UD デジタル 教科書体 NK-R" panose="02020400000000000000" pitchFamily="18" charset="-128"/>
              </a:rPr>
              <a:t>や、使い方のルールに反して使用していると確認された場合、申請者に対して改善を求めることとし、改善指示に応じない場合は使用承認を取り消します。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80975" indent="-180975">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　・サウンドロゴの使用によって生じた問題、事故等に関して、横浜市は一切の責任を負いません。申請者の責任で</a:t>
            </a:r>
            <a:r>
              <a:rPr kumimoji="1" lang="ja-JP" altLang="en-US" sz="1200" dirty="0">
                <a:latin typeface="UD デジタル 教科書体 NK-R" panose="02020400000000000000" pitchFamily="18" charset="-128"/>
                <a:ea typeface="UD デジタル 教科書体 NK-R" panose="02020400000000000000" pitchFamily="18" charset="-128"/>
              </a:rPr>
              <a:t>適切</a:t>
            </a:r>
            <a:r>
              <a:rPr kumimoji="1" lang="ja-JP" altLang="en-US" sz="1200" dirty="0" smtClean="0">
                <a:latin typeface="UD デジタル 教科書体 NK-R" panose="02020400000000000000" pitchFamily="18" charset="-128"/>
                <a:ea typeface="UD デジタル 教科書体 NK-R" panose="02020400000000000000" pitchFamily="18" charset="-128"/>
              </a:rPr>
              <a:t>な対応を行ってください。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366016" y="774692"/>
            <a:ext cx="379684" cy="307777"/>
          </a:xfrm>
          <a:prstGeom prst="rect">
            <a:avLst/>
          </a:prstGeom>
          <a:noFill/>
        </p:spPr>
        <p:txBody>
          <a:bodyPr wrap="square" rtlCol="0">
            <a:spAutoFit/>
          </a:bodyPr>
          <a:lstStyle/>
          <a:p>
            <a:r>
              <a:rPr kumimoji="1" lang="en-US" altLang="ja-JP" sz="1400" dirty="0" smtClean="0">
                <a:latin typeface="UD デジタル 教科書体 NK-R" panose="02020400000000000000" pitchFamily="18" charset="-128"/>
                <a:ea typeface="UD デジタル 教科書体 NK-R" panose="02020400000000000000" pitchFamily="18" charset="-128"/>
              </a:rPr>
              <a:t>1</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376334" y="3915558"/>
            <a:ext cx="379684" cy="307777"/>
          </a:xfrm>
          <a:prstGeom prst="rect">
            <a:avLst/>
          </a:prstGeom>
          <a:noFill/>
        </p:spPr>
        <p:txBody>
          <a:bodyPr wrap="square" rtlCol="0">
            <a:spAutoFit/>
          </a:bodyPr>
          <a:lstStyle/>
          <a:p>
            <a:r>
              <a:rPr kumimoji="1" lang="ja-JP" altLang="en-US" sz="1400" dirty="0" smtClean="0">
                <a:latin typeface="UD デジタル 教科書体 NK-R" panose="02020400000000000000" pitchFamily="18" charset="-128"/>
                <a:ea typeface="UD デジタル 教科書体 NK-R" panose="02020400000000000000" pitchFamily="18" charset="-128"/>
              </a:rPr>
              <a:t>２</a:t>
            </a:r>
            <a:endParaRPr kumimoji="1" lang="ja-JP" altLang="en-US" sz="1400" dirty="0">
              <a:latin typeface="UD デジタル 教科書体 NK-R" panose="02020400000000000000" pitchFamily="18" charset="-128"/>
              <a:ea typeface="UD デジタル 教科書体 NK-R" panose="02020400000000000000" pitchFamily="18" charset="-128"/>
            </a:endParaRPr>
          </a:p>
        </p:txBody>
      </p:sp>
      <p:sp>
        <p:nvSpPr>
          <p:cNvPr id="21" name="楕円 20"/>
          <p:cNvSpPr/>
          <p:nvPr/>
        </p:nvSpPr>
        <p:spPr>
          <a:xfrm>
            <a:off x="383299" y="6636916"/>
            <a:ext cx="314202" cy="31420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766338" y="6670428"/>
            <a:ext cx="2862133"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二次審査・使用承認</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23" name="テキスト ボックス 22"/>
          <p:cNvSpPr txBox="1"/>
          <p:nvPr/>
        </p:nvSpPr>
        <p:spPr>
          <a:xfrm>
            <a:off x="372980" y="6666504"/>
            <a:ext cx="379684"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４</a:t>
            </a:r>
          </a:p>
        </p:txBody>
      </p:sp>
      <p:sp>
        <p:nvSpPr>
          <p:cNvPr id="29" name="テキスト ボックス 28"/>
          <p:cNvSpPr txBox="1"/>
          <p:nvPr/>
        </p:nvSpPr>
        <p:spPr>
          <a:xfrm>
            <a:off x="790329" y="6951119"/>
            <a:ext cx="5847346" cy="461665"/>
          </a:xfrm>
          <a:prstGeom prst="rect">
            <a:avLst/>
          </a:prstGeom>
          <a:noFill/>
        </p:spPr>
        <p:txBody>
          <a:bodyPr wrap="square" rtlCol="0">
            <a:spAutoFit/>
          </a:bodyPr>
          <a:lstStyle/>
          <a:p>
            <a:pPr>
              <a:spcBef>
                <a:spcPts val="600"/>
              </a:spcBef>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審査のうえ、使用に問題ないことを承認</a:t>
            </a:r>
            <a:r>
              <a:rPr kumimoji="1" lang="ja-JP" altLang="en-US" sz="1200" dirty="0">
                <a:latin typeface="UD デジタル 教科書体 NK-R" panose="02020400000000000000" pitchFamily="18" charset="-128"/>
                <a:ea typeface="UD デジタル 教科書体 NK-R" panose="02020400000000000000" pitchFamily="18" charset="-128"/>
              </a:rPr>
              <a:t>した場合は、申請者</a:t>
            </a:r>
            <a:r>
              <a:rPr kumimoji="1" lang="ja-JP" altLang="en-US" sz="1200" dirty="0" smtClean="0">
                <a:latin typeface="UD デジタル 教科書体 NK-R" panose="02020400000000000000" pitchFamily="18" charset="-128"/>
                <a:ea typeface="UD デジタル 教科書体 NK-R" panose="02020400000000000000" pitchFamily="18" charset="-128"/>
              </a:rPr>
              <a:t>に「サウンロゴ使用承認書」（様式第２号）を</a:t>
            </a:r>
            <a:r>
              <a:rPr kumimoji="1" lang="ja-JP" altLang="en-US" sz="1200" dirty="0">
                <a:latin typeface="UD デジタル 教科書体 NK-R" panose="02020400000000000000" pitchFamily="18" charset="-128"/>
                <a:ea typeface="UD デジタル 教科書体 NK-R" panose="02020400000000000000" pitchFamily="18" charset="-128"/>
              </a:rPr>
              <a:t>送付します</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cxnSp>
        <p:nvCxnSpPr>
          <p:cNvPr id="24" name="直線コネクタ 23"/>
          <p:cNvCxnSpPr>
            <a:stCxn id="8" idx="4"/>
            <a:endCxn id="27" idx="0"/>
          </p:cNvCxnSpPr>
          <p:nvPr/>
        </p:nvCxnSpPr>
        <p:spPr>
          <a:xfrm>
            <a:off x="519762" y="4214241"/>
            <a:ext cx="10319" cy="1258504"/>
          </a:xfrm>
          <a:prstGeom prst="line">
            <a:avLst/>
          </a:prstGeom>
          <a:ln>
            <a:solidFill>
              <a:schemeClr val="bg1">
                <a:lumMod val="50000"/>
              </a:schemeClr>
            </a:solidFill>
            <a:prstDash val="lgDash"/>
          </a:ln>
        </p:spPr>
        <p:style>
          <a:lnRef idx="1">
            <a:schemeClr val="dk1"/>
          </a:lnRef>
          <a:fillRef idx="0">
            <a:schemeClr val="dk1"/>
          </a:fillRef>
          <a:effectRef idx="0">
            <a:schemeClr val="dk1"/>
          </a:effectRef>
          <a:fontRef idx="minor">
            <a:schemeClr val="tx1"/>
          </a:fontRef>
        </p:style>
      </p:cxnSp>
      <p:sp>
        <p:nvSpPr>
          <p:cNvPr id="27" name="楕円 26"/>
          <p:cNvSpPr/>
          <p:nvPr/>
        </p:nvSpPr>
        <p:spPr>
          <a:xfrm>
            <a:off x="372980" y="5472745"/>
            <a:ext cx="314202" cy="31420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86653" y="5479171"/>
            <a:ext cx="379684" cy="307777"/>
          </a:xfrm>
          <a:prstGeom prst="rect">
            <a:avLst/>
          </a:prstGeom>
          <a:noFill/>
        </p:spPr>
        <p:txBody>
          <a:bodyPr wrap="square" rtlCol="0">
            <a:spAutoFit/>
          </a:bodyPr>
          <a:lstStyle/>
          <a:p>
            <a:r>
              <a:rPr kumimoji="1" lang="ja-JP" altLang="en-US" sz="1400" dirty="0">
                <a:latin typeface="UD デジタル 教科書体 NK-R" panose="02020400000000000000" pitchFamily="18" charset="-128"/>
                <a:ea typeface="UD デジタル 教科書体 NK-R" panose="02020400000000000000" pitchFamily="18" charset="-128"/>
              </a:rPr>
              <a:t>３</a:t>
            </a:r>
          </a:p>
        </p:txBody>
      </p:sp>
      <p:sp>
        <p:nvSpPr>
          <p:cNvPr id="30" name="テキスト ボックス 29"/>
          <p:cNvSpPr txBox="1"/>
          <p:nvPr/>
        </p:nvSpPr>
        <p:spPr>
          <a:xfrm>
            <a:off x="721769" y="5479171"/>
            <a:ext cx="2862133" cy="307777"/>
          </a:xfrm>
          <a:prstGeom prst="rect">
            <a:avLst/>
          </a:prstGeom>
          <a:noFill/>
        </p:spPr>
        <p:txBody>
          <a:bodyPr wrap="square" rtlCol="0">
            <a:spAutoFit/>
          </a:bodyPr>
          <a:lstStyle/>
          <a:p>
            <a:r>
              <a:rPr kumimoji="1" lang="ja-JP" altLang="en-US" sz="1400" b="1" dirty="0">
                <a:latin typeface="UD デジタル 教科書体 NK-R" panose="02020400000000000000" pitchFamily="18" charset="-128"/>
                <a:ea typeface="UD デジタル 教科書体 NK-R" panose="02020400000000000000" pitchFamily="18" charset="-128"/>
              </a:rPr>
              <a:t>音源</a:t>
            </a:r>
            <a:r>
              <a:rPr kumimoji="1" lang="ja-JP" altLang="en-US" sz="1400" b="1" dirty="0" smtClean="0">
                <a:latin typeface="UD デジタル 教科書体 NK-R" panose="02020400000000000000" pitchFamily="18" charset="-128"/>
                <a:ea typeface="UD デジタル 教科書体 NK-R" panose="02020400000000000000" pitchFamily="18" charset="-128"/>
              </a:rPr>
              <a:t>データ提供　▶　物件提出</a:t>
            </a:r>
            <a:endParaRPr kumimoji="1" lang="ja-JP" altLang="en-US" sz="1400" b="1" dirty="0">
              <a:latin typeface="UD デジタル 教科書体 NK-R" panose="02020400000000000000" pitchFamily="18" charset="-128"/>
              <a:ea typeface="UD デジタル 教科書体 NK-R" panose="02020400000000000000" pitchFamily="18" charset="-128"/>
            </a:endParaRPr>
          </a:p>
        </p:txBody>
      </p:sp>
      <p:sp>
        <p:nvSpPr>
          <p:cNvPr id="31" name="テキスト ボックス 30"/>
          <p:cNvSpPr txBox="1"/>
          <p:nvPr/>
        </p:nvSpPr>
        <p:spPr>
          <a:xfrm>
            <a:off x="745699" y="5793965"/>
            <a:ext cx="5706651" cy="646331"/>
          </a:xfrm>
          <a:prstGeom prst="rect">
            <a:avLst/>
          </a:prstGeom>
          <a:noFill/>
        </p:spPr>
        <p:txBody>
          <a:bodyPr wrap="square" rtlCol="0">
            <a:spAutoFit/>
          </a:bodyPr>
          <a:lstStyle/>
          <a:p>
            <a:pPr>
              <a:spcBef>
                <a:spcPts val="600"/>
              </a:spcBef>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申請書</a:t>
            </a:r>
            <a:r>
              <a:rPr kumimoji="1" lang="ja-JP" altLang="en-US" sz="1200" dirty="0" smtClean="0">
                <a:latin typeface="UD デジタル 教科書体 NK-R" panose="02020400000000000000" pitchFamily="18" charset="-128"/>
                <a:ea typeface="UD デジタル 教科書体 NK-R" panose="02020400000000000000" pitchFamily="18" charset="-128"/>
              </a:rPr>
              <a:t>において、使用に問題ないこと</a:t>
            </a:r>
            <a:r>
              <a:rPr kumimoji="1" lang="ja-JP" altLang="en-US" sz="1200" dirty="0">
                <a:latin typeface="UD デジタル 教科書体 NK-R" panose="02020400000000000000" pitchFamily="18" charset="-128"/>
                <a:ea typeface="UD デジタル 教科書体 NK-R" panose="02020400000000000000" pitchFamily="18" charset="-128"/>
              </a:rPr>
              <a:t>が</a:t>
            </a:r>
            <a:r>
              <a:rPr kumimoji="1" lang="ja-JP" altLang="en-US" sz="1200" dirty="0" smtClean="0">
                <a:latin typeface="UD デジタル 教科書体 NK-R" panose="02020400000000000000" pitchFamily="18" charset="-128"/>
                <a:ea typeface="UD デジタル 教科書体 NK-R" panose="02020400000000000000" pitchFamily="18" charset="-128"/>
              </a:rPr>
              <a:t>確認できましたら、音源データを提供します。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音源データを使い、使用形態が分かる物件を提出してください。</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a:tabLst>
                <a:tab pos="180975" algn="l"/>
              </a:tabLst>
            </a:pPr>
            <a:r>
              <a:rPr kumimoji="1" lang="ja-JP" altLang="en-US" sz="1200" dirty="0" smtClean="0">
                <a:latin typeface="UD デジタル 教科書体 NK-R" panose="02020400000000000000" pitchFamily="18" charset="-128"/>
                <a:ea typeface="UD デジタル 教科書体 NK-R" panose="02020400000000000000" pitchFamily="18" charset="-128"/>
              </a:rPr>
              <a:t>施設内で使用する場合は、現地を確認させていただく場合があります。</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p:txBody>
      </p:sp>
      <p:cxnSp>
        <p:nvCxnSpPr>
          <p:cNvPr id="32" name="直線コネクタ 31"/>
          <p:cNvCxnSpPr>
            <a:stCxn id="27" idx="4"/>
            <a:endCxn id="21" idx="0"/>
          </p:cNvCxnSpPr>
          <p:nvPr/>
        </p:nvCxnSpPr>
        <p:spPr>
          <a:xfrm>
            <a:off x="530081" y="5786948"/>
            <a:ext cx="10319" cy="849968"/>
          </a:xfrm>
          <a:prstGeom prst="line">
            <a:avLst/>
          </a:prstGeom>
          <a:ln>
            <a:solidFill>
              <a:schemeClr val="bg1">
                <a:lumMod val="50000"/>
              </a:schemeClr>
            </a:solidFill>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3372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参考：サウンドロゴの設計意図</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5" name="テキスト ボックス 4"/>
          <p:cNvSpPr txBox="1"/>
          <p:nvPr/>
        </p:nvSpPr>
        <p:spPr>
          <a:xfrm>
            <a:off x="362397" y="821127"/>
            <a:ext cx="5974987" cy="646331"/>
          </a:xfrm>
          <a:prstGeom prst="rect">
            <a:avLst/>
          </a:prstGeom>
          <a:noFill/>
        </p:spPr>
        <p:txBody>
          <a:bodyPr wrap="square" rtlCol="0">
            <a:spAutoFit/>
          </a:bodyPr>
          <a:lstStyle/>
          <a:p>
            <a:pPr>
              <a:spcBef>
                <a:spcPts val="600"/>
              </a:spcBef>
              <a:tabLst>
                <a:tab pos="180975" algn="l"/>
              </a:tabLst>
            </a:pPr>
            <a:r>
              <a:rPr kumimoji="1" lang="ja-JP" altLang="en-US" sz="1200" dirty="0">
                <a:latin typeface="UD デジタル 教科書体 NK-R" panose="02020400000000000000" pitchFamily="18" charset="-128"/>
                <a:ea typeface="UD デジタル 教科書体 NK-R" panose="02020400000000000000" pitchFamily="18" charset="-128"/>
              </a:rPr>
              <a:t>横浜の都市ブランドを表すサウンドロゴは、本市が都市ブランディングで使用している「</a:t>
            </a:r>
            <a:r>
              <a:rPr kumimoji="1" lang="en-US" altLang="ja-JP" sz="1200" dirty="0">
                <a:latin typeface="UD デジタル 教科書体 NK-R" panose="02020400000000000000" pitchFamily="18" charset="-128"/>
                <a:ea typeface="UD デジタル 教科書体 NK-R" panose="02020400000000000000" pitchFamily="18" charset="-128"/>
              </a:rPr>
              <a:t>OPEN YOKOHAMA</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ja-JP" altLang="en-US" sz="1200" dirty="0" smtClean="0">
                <a:latin typeface="UD デジタル 教科書体 NK-R" panose="02020400000000000000" pitchFamily="18" charset="-128"/>
                <a:ea typeface="UD デジタル 教科書体 NK-R" panose="02020400000000000000" pitchFamily="18" charset="-128"/>
              </a:rPr>
              <a:t>のロゴマーク、ステートメント及び、横浜市が市民・来訪者に感じてもらいたい魅力・価値から</a:t>
            </a:r>
            <a:r>
              <a:rPr kumimoji="1" lang="ja-JP" altLang="en-US" sz="1200" dirty="0">
                <a:latin typeface="UD デジタル 教科書体 NK-R" panose="02020400000000000000" pitchFamily="18" charset="-128"/>
                <a:ea typeface="UD デジタル 教科書体 NK-R" panose="02020400000000000000" pitchFamily="18" charset="-128"/>
              </a:rPr>
              <a:t>抽出されるブランドエッセンスを伝えるよう設計・制作されています。</a:t>
            </a:r>
          </a:p>
        </p:txBody>
      </p:sp>
      <p:sp>
        <p:nvSpPr>
          <p:cNvPr id="13" name="正方形/長方形 12"/>
          <p:cNvSpPr/>
          <p:nvPr/>
        </p:nvSpPr>
        <p:spPr>
          <a:xfrm>
            <a:off x="238123" y="1847670"/>
            <a:ext cx="6099260" cy="1769715"/>
          </a:xfrm>
          <a:prstGeom prst="rect">
            <a:avLst/>
          </a:prstGeom>
        </p:spPr>
        <p:txBody>
          <a:bodyPr wrap="square">
            <a:spAutoFit/>
          </a:bodyPr>
          <a:lstStyle/>
          <a:p>
            <a:pPr>
              <a:spcBef>
                <a:spcPts val="600"/>
              </a:spcBef>
            </a:pPr>
            <a:r>
              <a:rPr kumimoji="1" lang="ja-JP" altLang="en-US" sz="1400" b="1" dirty="0" smtClean="0">
                <a:latin typeface="UD デジタル 教科書体 NK-R" panose="02020400000000000000" pitchFamily="18" charset="-128"/>
                <a:ea typeface="UD デジタル 教科書体 NK-R" panose="02020400000000000000" pitchFamily="18" charset="-128"/>
              </a:rPr>
              <a:t>■サウンドロゴ　</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市民</a:t>
            </a:r>
            <a:r>
              <a:rPr kumimoji="1" lang="ja-JP" altLang="en-US" sz="1200" dirty="0">
                <a:latin typeface="UD デジタル 教科書体 NK-R" panose="02020400000000000000" pitchFamily="18" charset="-128"/>
                <a:ea typeface="UD デジタル 教科書体 NK-R" panose="02020400000000000000" pitchFamily="18" charset="-128"/>
              </a:rPr>
              <a:t>に親しまれている横浜市歌（</a:t>
            </a:r>
            <a:r>
              <a:rPr kumimoji="1" lang="en-US" altLang="ja-JP" sz="1200" dirty="0">
                <a:latin typeface="UD デジタル 教科書体 NK-R" panose="02020400000000000000" pitchFamily="18" charset="-128"/>
                <a:ea typeface="UD デジタル 教科書体 NK-R" panose="02020400000000000000" pitchFamily="18" charset="-128"/>
              </a:rPr>
              <a:t>1909</a:t>
            </a:r>
            <a:r>
              <a:rPr kumimoji="1" lang="ja-JP" altLang="en-US" sz="1200" dirty="0">
                <a:latin typeface="UD デジタル 教科書体 NK-R" panose="02020400000000000000" pitchFamily="18" charset="-128"/>
                <a:ea typeface="UD デジタル 教科書体 NK-R" panose="02020400000000000000" pitchFamily="18" charset="-128"/>
              </a:rPr>
              <a:t>年～）の最初の</a:t>
            </a:r>
            <a:r>
              <a:rPr kumimoji="1" lang="en-US" altLang="ja-JP" sz="1200" dirty="0">
                <a:latin typeface="UD デジタル 教科書体 NK-R" panose="02020400000000000000" pitchFamily="18" charset="-128"/>
                <a:ea typeface="UD デジタル 教科書体 NK-R" panose="02020400000000000000" pitchFamily="18" charset="-128"/>
              </a:rPr>
              <a:t>7</a:t>
            </a:r>
            <a:r>
              <a:rPr kumimoji="1" lang="ja-JP" altLang="en-US" sz="1200" dirty="0">
                <a:latin typeface="UD デジタル 教科書体 NK-R" panose="02020400000000000000" pitchFamily="18" charset="-128"/>
                <a:ea typeface="UD デジタル 教科書体 NK-R" panose="02020400000000000000" pitchFamily="18" charset="-128"/>
              </a:rPr>
              <a:t>音を、スキップするような弾むリズムでメロディー化することで、ワクワクする昂揚感が得られ、オープンな横浜を表現しています。</a:t>
            </a:r>
            <a:endParaRPr kumimoji="1" lang="en-US" altLang="ja-JP" sz="1200" dirty="0">
              <a:latin typeface="UD デジタル 教科書体 NK-R" panose="02020400000000000000" pitchFamily="18" charset="-128"/>
              <a:ea typeface="UD デジタル 教科書体 NK-R" panose="02020400000000000000" pitchFamily="18" charset="-128"/>
            </a:endParaRP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さらに</a:t>
            </a:r>
            <a:r>
              <a:rPr kumimoji="1" lang="ja-JP" altLang="en-US" sz="1200" dirty="0">
                <a:latin typeface="UD デジタル 教科書体 NK-R" panose="02020400000000000000" pitchFamily="18" charset="-128"/>
                <a:ea typeface="UD デジタル 教科書体 NK-R" panose="02020400000000000000" pitchFamily="18" charset="-128"/>
              </a:rPr>
              <a:t>、新しい発見が出来る横浜の姿を表し、イノベーティブで感性が磨かれるような印象を与える、シンセサイザーのベルサウンドを楽器の音色に用いました。</a:t>
            </a: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また</a:t>
            </a:r>
            <a:r>
              <a:rPr kumimoji="1" lang="ja-JP" altLang="en-US" sz="1200" dirty="0">
                <a:latin typeface="UD デジタル 教科書体 NK-R" panose="02020400000000000000" pitchFamily="18" charset="-128"/>
                <a:ea typeface="UD デジタル 教科書体 NK-R" panose="02020400000000000000" pitchFamily="18" charset="-128"/>
              </a:rPr>
              <a:t>、ベルサウンドとともに、「横浜に吹く自由で開放的な風」をイメージさせるウィンドチャイムと風鈴の音もミックスして構成しています。</a:t>
            </a:r>
          </a:p>
        </p:txBody>
      </p:sp>
      <p:sp>
        <p:nvSpPr>
          <p:cNvPr id="14" name="正方形/長方形 13"/>
          <p:cNvSpPr/>
          <p:nvPr/>
        </p:nvSpPr>
        <p:spPr>
          <a:xfrm>
            <a:off x="238123" y="3943145"/>
            <a:ext cx="6099261" cy="1692771"/>
          </a:xfrm>
          <a:prstGeom prst="rect">
            <a:avLst/>
          </a:prstGeom>
        </p:spPr>
        <p:txBody>
          <a:bodyPr wrap="square">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a:t>
            </a:r>
            <a:r>
              <a:rPr kumimoji="1" lang="ja-JP" altLang="en-US" sz="1400" b="1" dirty="0">
                <a:latin typeface="UD デジタル 教科書体 NK-R" panose="02020400000000000000" pitchFamily="18" charset="-128"/>
                <a:ea typeface="UD デジタル 教科書体 NK-R" panose="02020400000000000000" pitchFamily="18" charset="-128"/>
              </a:rPr>
              <a:t>メロディ</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サウンドロゴ</a:t>
            </a:r>
            <a:r>
              <a:rPr kumimoji="1" lang="ja-JP" altLang="en-US" sz="1200" dirty="0">
                <a:latin typeface="UD デジタル 教科書体 NK-R" panose="02020400000000000000" pitchFamily="18" charset="-128"/>
                <a:ea typeface="UD デジタル 教科書体 NK-R" panose="02020400000000000000" pitchFamily="18" charset="-128"/>
              </a:rPr>
              <a:t>の特徴を継承し、横浜市歌の７音を主旋律としたほか、楽器音はベルサウンドとマリンバを用いて旋律を構成しています。</a:t>
            </a:r>
          </a:p>
          <a:p>
            <a:pPr marL="180975">
              <a:lnSpc>
                <a:spcPts val="1600"/>
              </a:lnSpc>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　また</a:t>
            </a:r>
            <a:r>
              <a:rPr kumimoji="1" lang="ja-JP" altLang="en-US" sz="1200" dirty="0">
                <a:latin typeface="UD デジタル 教科書体 NK-R" panose="02020400000000000000" pitchFamily="18" charset="-128"/>
                <a:ea typeface="UD デジタル 教科書体 NK-R" panose="02020400000000000000" pitchFamily="18" charset="-128"/>
              </a:rPr>
              <a:t>、歴史と共存している横浜を表すクラシカルなハープとアコースティックギターの音で伴奏形を作り、多様性を認める横浜が持つ「人のぬくもり」が感じられるコーラスの音、横浜の自由で開放的な風が吹き抜けるイメージを表すウィンドチャイムの音や自由な印象を与えるカリンバ（親指ピアノ）の音などが構成要素になっています。</a:t>
            </a:r>
          </a:p>
        </p:txBody>
      </p:sp>
      <p:sp>
        <p:nvSpPr>
          <p:cNvPr id="4" name="正方形/長方形 3"/>
          <p:cNvSpPr/>
          <p:nvPr/>
        </p:nvSpPr>
        <p:spPr>
          <a:xfrm>
            <a:off x="572335" y="6354430"/>
            <a:ext cx="5555110" cy="1274350"/>
          </a:xfrm>
          <a:prstGeom prst="rect">
            <a:avLst/>
          </a:prstGeom>
          <a:solidFill>
            <a:srgbClr val="DEEBF6"/>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rtlCol="0" anchor="ctr"/>
          <a:lstStyle/>
          <a:p>
            <a:pPr>
              <a:lnSpc>
                <a:spcPts val="1600"/>
              </a:lnSpc>
            </a:pPr>
            <a:r>
              <a:rPr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サウンドロゴの制作</a:t>
            </a:r>
            <a:r>
              <a:rPr lang="ja-JP" altLang="en-US" sz="1200" u="sng" dirty="0">
                <a:solidFill>
                  <a:schemeClr val="tx1"/>
                </a:solidFill>
                <a:latin typeface="UD デジタル 教科書体 NK-R" panose="02020400000000000000" pitchFamily="18" charset="-128"/>
                <a:ea typeface="UD デジタル 教科書体 NK-R" panose="02020400000000000000" pitchFamily="18" charset="-128"/>
              </a:rPr>
              <a:t>に</a:t>
            </a:r>
            <a:r>
              <a:rPr lang="ja-JP" altLang="en-US" sz="1200" u="sng" dirty="0" smtClean="0">
                <a:solidFill>
                  <a:schemeClr val="tx1"/>
                </a:solidFill>
                <a:latin typeface="UD デジタル 教科書体 NK-R" panose="02020400000000000000" pitchFamily="18" charset="-128"/>
                <a:ea typeface="UD デジタル 教科書体 NK-R" panose="02020400000000000000" pitchFamily="18" charset="-128"/>
              </a:rPr>
              <a:t>あたって</a:t>
            </a:r>
            <a:endParaRPr lang="en-US" altLang="ja-JP" sz="1200" u="sng" dirty="0" smtClean="0">
              <a:solidFill>
                <a:schemeClr val="tx1"/>
              </a:solidFill>
              <a:latin typeface="UD デジタル 教科書体 NK-R" panose="02020400000000000000" pitchFamily="18" charset="-128"/>
              <a:ea typeface="UD デジタル 教科書体 NK-R" panose="02020400000000000000" pitchFamily="18" charset="-128"/>
            </a:endParaRPr>
          </a:p>
          <a:p>
            <a:pPr>
              <a:lnSpc>
                <a:spcPts val="1600"/>
              </a:lnSpc>
              <a:spcBef>
                <a:spcPts val="600"/>
              </a:spcBef>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　市内在住・在勤・在学のヨコハマ</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e</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アンケートメンバー</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横浜市</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立高校生</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t/>
            </a:r>
            <a:b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rPr>
            </a:b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盲</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特別支援学校</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の皆さま約</a:t>
            </a:r>
            <a:r>
              <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rPr>
              <a:t>1,300</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人の方に、どの</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ような音に横浜の特徴や魅力を</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感じるか</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の</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アンケート</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を行い</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、御意見</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を参考にさせて</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いただきました。</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3483842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8123" y="265874"/>
            <a:ext cx="6102627" cy="307777"/>
          </a:xfrm>
          <a:prstGeom prst="rect">
            <a:avLst/>
          </a:prstGeom>
          <a:noFill/>
        </p:spPr>
        <p:txBody>
          <a:bodyPr wrap="square" rtlCol="0">
            <a:spAutoFit/>
          </a:bodyPr>
          <a:lstStyle/>
          <a:p>
            <a:r>
              <a:rPr kumimoji="1" lang="ja-JP" altLang="en-US" sz="1400" b="1" dirty="0" smtClean="0">
                <a:latin typeface="UD デジタル 教科書体 NK-R" panose="02020400000000000000" pitchFamily="18" charset="-128"/>
                <a:ea typeface="UD デジタル 教科書体 NK-R" panose="02020400000000000000" pitchFamily="18" charset="-128"/>
              </a:rPr>
              <a:t>参考：サウンドロゴの設計意図</a:t>
            </a:r>
            <a:endParaRPr kumimoji="1" lang="en-US" altLang="ja-JP" sz="1400" b="1" dirty="0" smtClean="0">
              <a:latin typeface="UD デジタル 教科書体 NK-R" panose="02020400000000000000" pitchFamily="18" charset="-128"/>
              <a:ea typeface="UD デジタル 教科書体 NK-R" panose="02020400000000000000" pitchFamily="18" charset="-128"/>
            </a:endParaRPr>
          </a:p>
        </p:txBody>
      </p:sp>
      <p:cxnSp>
        <p:nvCxnSpPr>
          <p:cNvPr id="3" name="直線コネクタ 2"/>
          <p:cNvCxnSpPr/>
          <p:nvPr/>
        </p:nvCxnSpPr>
        <p:spPr>
          <a:xfrm>
            <a:off x="238123" y="647700"/>
            <a:ext cx="6343652"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正方形/長方形 3"/>
          <p:cNvSpPr/>
          <p:nvPr/>
        </p:nvSpPr>
        <p:spPr>
          <a:xfrm>
            <a:off x="269420" y="939047"/>
            <a:ext cx="4149088" cy="307777"/>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■ロゴマーク　</a:t>
            </a:r>
            <a:r>
              <a:rPr kumimoji="1" lang="ja-JP" altLang="en-US" sz="1400" dirty="0" smtClean="0">
                <a:latin typeface="UD デジタル 教科書体 NK-R" panose="02020400000000000000" pitchFamily="18" charset="-128"/>
                <a:ea typeface="UD デジタル 教科書体 NK-R" panose="02020400000000000000" pitchFamily="18" charset="-128"/>
              </a:rPr>
              <a:t>「</a:t>
            </a:r>
            <a:r>
              <a:rPr kumimoji="1" lang="en-US" altLang="ja-JP" sz="1400" dirty="0">
                <a:latin typeface="UD デジタル 教科書体 NK-R" panose="02020400000000000000" pitchFamily="18" charset="-128"/>
                <a:ea typeface="UD デジタル 教科書体 NK-R" panose="02020400000000000000" pitchFamily="18" charset="-128"/>
              </a:rPr>
              <a:t>OPEN YOKOHAMA</a:t>
            </a:r>
            <a:r>
              <a:rPr kumimoji="1" lang="ja-JP" altLang="en-US" sz="1400" dirty="0">
                <a:latin typeface="UD デジタル 教科書体 NK-R" panose="02020400000000000000" pitchFamily="18" charset="-128"/>
                <a:ea typeface="UD デジタル 教科書体 NK-R" panose="02020400000000000000" pitchFamily="18" charset="-128"/>
              </a:rPr>
              <a:t>」</a:t>
            </a:r>
            <a:endPar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p:txBody>
      </p:sp>
      <p:sp>
        <p:nvSpPr>
          <p:cNvPr id="9" name="正方形/長方形 8"/>
          <p:cNvSpPr/>
          <p:nvPr/>
        </p:nvSpPr>
        <p:spPr>
          <a:xfrm>
            <a:off x="2287680" y="1359174"/>
            <a:ext cx="4261656" cy="1200329"/>
          </a:xfrm>
          <a:prstGeom prst="rect">
            <a:avLst/>
          </a:prstGeom>
        </p:spPr>
        <p:txBody>
          <a:bodyPr wrap="square">
            <a:spAutoFit/>
          </a:bodyPr>
          <a:lstStyle/>
          <a:p>
            <a:pPr>
              <a:spcBef>
                <a:spcPts val="600"/>
              </a:spcBef>
            </a:pPr>
            <a:r>
              <a:rPr kumimoji="1" lang="ja-JP" altLang="en-US" sz="1200" dirty="0" smtClean="0">
                <a:latin typeface="UD デジタル 教科書体 NK-R" panose="02020400000000000000" pitchFamily="18" charset="-128"/>
                <a:ea typeface="UD デジタル 教科書体 NK-R" panose="02020400000000000000" pitchFamily="18" charset="-128"/>
              </a:rPr>
              <a:t>横浜</a:t>
            </a:r>
            <a:r>
              <a:rPr kumimoji="1" lang="ja-JP" altLang="en-US" sz="1200" dirty="0">
                <a:latin typeface="UD デジタル 教科書体 NK-R" panose="02020400000000000000" pitchFamily="18" charset="-128"/>
                <a:ea typeface="UD デジタル 教科書体 NK-R" panose="02020400000000000000" pitchFamily="18" charset="-128"/>
              </a:rPr>
              <a:t>に吹く自由で開放的な風をイメージし、風車の羽をモチーフにＹＯＫＯＨＡＭＡの「Ｙ」を表したものです。</a:t>
            </a:r>
          </a:p>
          <a:p>
            <a:r>
              <a:rPr kumimoji="1" lang="ja-JP" altLang="en-US" sz="1200" dirty="0" smtClean="0">
                <a:latin typeface="UD デジタル 教科書体 NK-R" panose="02020400000000000000" pitchFamily="18" charset="-128"/>
                <a:ea typeface="UD デジタル 教科書体 NK-R" panose="02020400000000000000" pitchFamily="18" charset="-128"/>
              </a:rPr>
              <a:t>３つ</a:t>
            </a:r>
            <a:r>
              <a:rPr kumimoji="1" lang="ja-JP" altLang="en-US" sz="1200" dirty="0">
                <a:latin typeface="UD デジタル 教科書体 NK-R" panose="02020400000000000000" pitchFamily="18" charset="-128"/>
                <a:ea typeface="UD デジタル 教科書体 NK-R" panose="02020400000000000000" pitchFamily="18" charset="-128"/>
              </a:rPr>
              <a:t>の異なる四角形は、横浜の多様性を表しています。</a:t>
            </a:r>
          </a:p>
          <a:p>
            <a:r>
              <a:rPr kumimoji="1" lang="ja-JP" altLang="en-US" sz="1200" dirty="0" smtClean="0">
                <a:latin typeface="UD デジタル 教科書体 NK-R" panose="02020400000000000000" pitchFamily="18" charset="-128"/>
                <a:ea typeface="UD デジタル 教科書体 NK-R" panose="02020400000000000000" pitchFamily="18" charset="-128"/>
              </a:rPr>
              <a:t>様々</a:t>
            </a:r>
            <a:r>
              <a:rPr kumimoji="1" lang="ja-JP" altLang="en-US" sz="1200" dirty="0">
                <a:latin typeface="UD デジタル 教科書体 NK-R" panose="02020400000000000000" pitchFamily="18" charset="-128"/>
                <a:ea typeface="UD デジタル 教科書体 NK-R" panose="02020400000000000000" pitchFamily="18" charset="-128"/>
              </a:rPr>
              <a:t>なヒト、モノが出会い、交差する場所。</a:t>
            </a:r>
          </a:p>
          <a:p>
            <a:r>
              <a:rPr kumimoji="1" lang="ja-JP" altLang="en-US" sz="1200" dirty="0" smtClean="0">
                <a:latin typeface="UD デジタル 教科書体 NK-R" panose="02020400000000000000" pitchFamily="18" charset="-128"/>
                <a:ea typeface="UD デジタル 教科書体 NK-R" panose="02020400000000000000" pitchFamily="18" charset="-128"/>
              </a:rPr>
              <a:t>横浜</a:t>
            </a:r>
            <a:r>
              <a:rPr kumimoji="1" lang="ja-JP" altLang="en-US" sz="1200" dirty="0">
                <a:latin typeface="UD デジタル 教科書体 NK-R" panose="02020400000000000000" pitchFamily="18" charset="-128"/>
                <a:ea typeface="UD デジタル 教科書体 NK-R" panose="02020400000000000000" pitchFamily="18" charset="-128"/>
              </a:rPr>
              <a:t>のシンボル的な色である青を、３つの濃さで使用することで、マークに動きを与えています</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10" name="正方形/長方形 9"/>
          <p:cNvSpPr/>
          <p:nvPr/>
        </p:nvSpPr>
        <p:spPr>
          <a:xfrm>
            <a:off x="269420" y="3009479"/>
            <a:ext cx="6216013" cy="4632037"/>
          </a:xfrm>
          <a:prstGeom prst="rect">
            <a:avLst/>
          </a:prstGeom>
        </p:spPr>
        <p:txBody>
          <a:bodyPr wrap="square">
            <a:spAutoFit/>
          </a:bodyPr>
          <a:lstStyle/>
          <a:p>
            <a:pPr algn="just">
              <a:spcAft>
                <a:spcPts val="0"/>
              </a:spcAft>
            </a:pPr>
            <a:r>
              <a:rPr lang="ja-JP" altLang="en-US"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■ステートメント</a:t>
            </a:r>
            <a:endParaRPr lang="en-US" altLang="ja-JP" sz="1400" b="1" kern="100" dirty="0" smtClean="0">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79388">
              <a:spcBef>
                <a:spcPts val="600"/>
              </a:spcBef>
              <a:spcAft>
                <a:spcPts val="0"/>
              </a:spcAft>
            </a:pPr>
            <a:r>
              <a:rPr kumimoji="1" lang="ja-JP" altLang="en-US" sz="1200" dirty="0" smtClean="0">
                <a:latin typeface="UD デジタル 教科書体 NK-R" panose="02020400000000000000" pitchFamily="18" charset="-128"/>
                <a:ea typeface="UD デジタル 教科書体 NK-R" panose="02020400000000000000" pitchFamily="18" charset="-128"/>
              </a:rPr>
              <a:t>笑う</a:t>
            </a:r>
            <a:r>
              <a:rPr kumimoji="1" lang="ja-JP" altLang="en-US" sz="1200" dirty="0">
                <a:latin typeface="UD デジタル 教科書体 NK-R" panose="02020400000000000000" pitchFamily="18" charset="-128"/>
                <a:ea typeface="UD デジタル 教科書体 NK-R" panose="02020400000000000000" pitchFamily="18" charset="-128"/>
              </a:rPr>
              <a:t>。食べる。学ぶ。</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働く。遊ぶ。深呼吸する。</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生きていくうえで関わるすべてのことが、</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手の届く範囲の中にある。</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港と丘、文化と自然、歴史あるものと新しきもの。</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時には葛藤しながらも、</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様々なものをやさしく包み込み、</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人が、人と、人らしく、すごせる街。</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自然に、自分らしくいられる街。</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そんな街で、あなたとわたしが、</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出会い、認めあい、高めあう。</a:t>
            </a:r>
          </a:p>
          <a:p>
            <a:pPr indent="179388"/>
            <a:endParaRPr kumimoji="1" lang="ja-JP" altLang="en-US" sz="1200" dirty="0">
              <a:latin typeface="UD デジタル 教科書体 NK-R" panose="02020400000000000000" pitchFamily="18" charset="-128"/>
              <a:ea typeface="UD デジタル 教科書体 NK-R" panose="02020400000000000000" pitchFamily="18" charset="-128"/>
            </a:endParaRP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それは、ここに暮らす人たちが</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自ら思い描いた、未来のヨコハマ。</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長い歩みの中で、異なるものを受け入れ、</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新たなものを生み出しつづけたヨコハマの、</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もう始まっている未来。</a:t>
            </a:r>
          </a:p>
          <a:p>
            <a:pPr indent="179388"/>
            <a:endParaRPr kumimoji="1" lang="ja-JP" altLang="en-US" sz="1200" dirty="0">
              <a:latin typeface="UD デジタル 教科書体 NK-R" panose="02020400000000000000" pitchFamily="18" charset="-128"/>
              <a:ea typeface="UD デジタル 教科書体 NK-R" panose="02020400000000000000" pitchFamily="18" charset="-128"/>
            </a:endParaRP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いまと未来をむすぶのは、</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開港を経てヨコハマが育んできた真の多様性と、</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住みやすい環境を自分たちで創りだす市民のチカラ。</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ここにしかない自由で開放的な風が吹き抜ける。</a:t>
            </a:r>
          </a:p>
          <a:p>
            <a:pPr indent="179388"/>
            <a:r>
              <a:rPr kumimoji="1" lang="ja-JP" altLang="en-US" sz="1200" dirty="0">
                <a:latin typeface="UD デジタル 教科書体 NK-R" panose="02020400000000000000" pitchFamily="18" charset="-128"/>
                <a:ea typeface="UD デジタル 教科書体 NK-R" panose="02020400000000000000" pitchFamily="18" charset="-128"/>
              </a:rPr>
              <a:t>そんなヨコハマを、みんなで創りあげよう</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77" y="1364633"/>
            <a:ext cx="1388353" cy="1096970"/>
          </a:xfrm>
          <a:prstGeom prst="rect">
            <a:avLst/>
          </a:prstGeom>
        </p:spPr>
      </p:pic>
      <p:sp>
        <p:nvSpPr>
          <p:cNvPr id="15" name="正方形/長方形 14"/>
          <p:cNvSpPr/>
          <p:nvPr/>
        </p:nvSpPr>
        <p:spPr>
          <a:xfrm>
            <a:off x="238123" y="8023434"/>
            <a:ext cx="6343652" cy="1380737"/>
          </a:xfrm>
          <a:prstGeom prst="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rPr>
              <a:t>■</a:t>
            </a:r>
            <a:r>
              <a:rPr kumimoji="1" lang="ja-JP" altLang="en-US" sz="1400" b="1" dirty="0">
                <a:solidFill>
                  <a:schemeClr val="tx1"/>
                </a:solidFill>
                <a:latin typeface="UD デジタル 教科書体 NK-R" panose="02020400000000000000" pitchFamily="18" charset="-128"/>
                <a:ea typeface="UD デジタル 教科書体 NK-R" panose="02020400000000000000" pitchFamily="18" charset="-128"/>
              </a:rPr>
              <a:t>横浜市が市民・来訪者に感じてもらいたい魅力・</a:t>
            </a:r>
            <a:r>
              <a:rPr kumimoji="1" lang="ja-JP" altLang="en-US" sz="1400" b="1" dirty="0" smtClean="0">
                <a:solidFill>
                  <a:schemeClr val="tx1"/>
                </a:solidFill>
                <a:latin typeface="UD デジタル 教科書体 NK-R" panose="02020400000000000000" pitchFamily="18" charset="-128"/>
                <a:ea typeface="UD デジタル 教科書体 NK-R" panose="02020400000000000000" pitchFamily="18" charset="-128"/>
              </a:rPr>
              <a:t>価値</a:t>
            </a:r>
            <a:endParaRPr lang="en-US" altLang="ja-JP" sz="1400" b="1" kern="100" dirty="0" smtClean="0">
              <a:solidFill>
                <a:schemeClr val="tx1"/>
              </a:solidFill>
              <a:latin typeface="UD デジタル 教科書体 NK-R" panose="02020400000000000000" pitchFamily="18" charset="-128"/>
              <a:ea typeface="UD デジタル 教科書体 NK-R" panose="02020400000000000000" pitchFamily="18" charset="-128"/>
              <a:cs typeface="Times New Roman" panose="02020603050405020304" pitchFamily="18" charset="0"/>
            </a:endParaRPr>
          </a:p>
          <a:p>
            <a:pPr indent="180975">
              <a:spcBef>
                <a:spcPts val="600"/>
              </a:spcBef>
            </a:pP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・いつも新しい発見ができる</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indent="180975"/>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・ワクワクする昂揚感が得られる</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a:p>
            <a:pPr indent="180975"/>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・感性</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rPr>
              <a:t>を</a:t>
            </a:r>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磨く経験ができる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indent="180975"/>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・新たな価値創造にチャレンジできる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endParaRPr>
          </a:p>
          <a:p>
            <a:pPr indent="180000"/>
            <a:r>
              <a:rPr lang="ja-JP" altLang="en-US" sz="1200" dirty="0" smtClean="0">
                <a:solidFill>
                  <a:schemeClr val="tx1"/>
                </a:solidFill>
                <a:latin typeface="UD デジタル 教科書体 NK-R" panose="02020400000000000000" pitchFamily="18" charset="-128"/>
                <a:ea typeface="UD デジタル 教科書体 NK-R" panose="02020400000000000000" pitchFamily="18" charset="-128"/>
              </a:rPr>
              <a:t>・あらゆる多様性が受け入れられる</a:t>
            </a:r>
            <a:endParaRPr lang="en-US" altLang="ja-JP" sz="1200" dirty="0" smtClean="0">
              <a:solidFill>
                <a:schemeClr val="tx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4226892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TotalTime>
  <Words>2015</Words>
  <Application>Microsoft Office PowerPoint</Application>
  <PresentationFormat>A4 210 x 297 mm</PresentationFormat>
  <Paragraphs>143</Paragraphs>
  <Slides>7</Slides>
  <Notes>0</Notes>
  <HiddenSlides>0</HiddenSlides>
  <MMClips>3</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UD デジタル 教科書体 NK-R</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渡邉 裕子</dc:creator>
  <cp:lastModifiedBy>渡邉 裕子</cp:lastModifiedBy>
  <cp:revision>59</cp:revision>
  <cp:lastPrinted>2023-04-19T03:53:48Z</cp:lastPrinted>
  <dcterms:created xsi:type="dcterms:W3CDTF">2023-04-14T04:55:43Z</dcterms:created>
  <dcterms:modified xsi:type="dcterms:W3CDTF">2024-11-08T04:48:07Z</dcterms:modified>
</cp:coreProperties>
</file>